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108"/>
  </p:notesMasterIdLst>
  <p:sldIdLst>
    <p:sldId id="378" r:id="rId2"/>
    <p:sldId id="336" r:id="rId3"/>
    <p:sldId id="259" r:id="rId4"/>
    <p:sldId id="362" r:id="rId5"/>
    <p:sldId id="365" r:id="rId6"/>
    <p:sldId id="366" r:id="rId7"/>
    <p:sldId id="260" r:id="rId8"/>
    <p:sldId id="379" r:id="rId9"/>
    <p:sldId id="261" r:id="rId10"/>
    <p:sldId id="263" r:id="rId11"/>
    <p:sldId id="262" r:id="rId12"/>
    <p:sldId id="376" r:id="rId13"/>
    <p:sldId id="368" r:id="rId14"/>
    <p:sldId id="380" r:id="rId15"/>
    <p:sldId id="371" r:id="rId16"/>
    <p:sldId id="372" r:id="rId17"/>
    <p:sldId id="373" r:id="rId18"/>
    <p:sldId id="374" r:id="rId19"/>
    <p:sldId id="396" r:id="rId20"/>
    <p:sldId id="386" r:id="rId21"/>
    <p:sldId id="387" r:id="rId22"/>
    <p:sldId id="389" r:id="rId23"/>
    <p:sldId id="377" r:id="rId24"/>
    <p:sldId id="392" r:id="rId25"/>
    <p:sldId id="397" r:id="rId26"/>
    <p:sldId id="369" r:id="rId27"/>
    <p:sldId id="384" r:id="rId28"/>
    <p:sldId id="390" r:id="rId29"/>
    <p:sldId id="375" r:id="rId30"/>
    <p:sldId id="382" r:id="rId31"/>
    <p:sldId id="385" r:id="rId32"/>
    <p:sldId id="398" r:id="rId33"/>
    <p:sldId id="266" r:id="rId34"/>
    <p:sldId id="388" r:id="rId35"/>
    <p:sldId id="363" r:id="rId36"/>
    <p:sldId id="393" r:id="rId37"/>
    <p:sldId id="394" r:id="rId38"/>
    <p:sldId id="395" r:id="rId39"/>
    <p:sldId id="381" r:id="rId40"/>
    <p:sldId id="257" r:id="rId41"/>
    <p:sldId id="323" r:id="rId42"/>
    <p:sldId id="338" r:id="rId43"/>
    <p:sldId id="298" r:id="rId44"/>
    <p:sldId id="274" r:id="rId45"/>
    <p:sldId id="321" r:id="rId46"/>
    <p:sldId id="343" r:id="rId47"/>
    <p:sldId id="344" r:id="rId48"/>
    <p:sldId id="341" r:id="rId49"/>
    <p:sldId id="342" r:id="rId50"/>
    <p:sldId id="276" r:id="rId51"/>
    <p:sldId id="277" r:id="rId52"/>
    <p:sldId id="347" r:id="rId53"/>
    <p:sldId id="314" r:id="rId54"/>
    <p:sldId id="348" r:id="rId55"/>
    <p:sldId id="349" r:id="rId56"/>
    <p:sldId id="350" r:id="rId57"/>
    <p:sldId id="351" r:id="rId58"/>
    <p:sldId id="278" r:id="rId59"/>
    <p:sldId id="279" r:id="rId60"/>
    <p:sldId id="345" r:id="rId61"/>
    <p:sldId id="312" r:id="rId62"/>
    <p:sldId id="346" r:id="rId63"/>
    <p:sldId id="280" r:id="rId64"/>
    <p:sldId id="340" r:id="rId65"/>
    <p:sldId id="313" r:id="rId66"/>
    <p:sldId id="282" r:id="rId67"/>
    <p:sldId id="339" r:id="rId68"/>
    <p:sldId id="304" r:id="rId69"/>
    <p:sldId id="299" r:id="rId70"/>
    <p:sldId id="283" r:id="rId71"/>
    <p:sldId id="352" r:id="rId72"/>
    <p:sldId id="353" r:id="rId73"/>
    <p:sldId id="354" r:id="rId74"/>
    <p:sldId id="284" r:id="rId75"/>
    <p:sldId id="322" r:id="rId76"/>
    <p:sldId id="285" r:id="rId77"/>
    <p:sldId id="286" r:id="rId78"/>
    <p:sldId id="287" r:id="rId79"/>
    <p:sldId id="300" r:id="rId80"/>
    <p:sldId id="288" r:id="rId81"/>
    <p:sldId id="291" r:id="rId82"/>
    <p:sldId id="315" r:id="rId83"/>
    <p:sldId id="267" r:id="rId84"/>
    <p:sldId id="355" r:id="rId85"/>
    <p:sldId id="356" r:id="rId86"/>
    <p:sldId id="357" r:id="rId87"/>
    <p:sldId id="358" r:id="rId88"/>
    <p:sldId id="359" r:id="rId89"/>
    <p:sldId id="360" r:id="rId90"/>
    <p:sldId id="361" r:id="rId91"/>
    <p:sldId id="332" r:id="rId92"/>
    <p:sldId id="268" r:id="rId93"/>
    <p:sldId id="269" r:id="rId94"/>
    <p:sldId id="270" r:id="rId95"/>
    <p:sldId id="303" r:id="rId96"/>
    <p:sldId id="271" r:id="rId97"/>
    <p:sldId id="272" r:id="rId98"/>
    <p:sldId id="292" r:id="rId99"/>
    <p:sldId id="320" r:id="rId100"/>
    <p:sldId id="273" r:id="rId101"/>
    <p:sldId id="337" r:id="rId102"/>
    <p:sldId id="293" r:id="rId103"/>
    <p:sldId id="294" r:id="rId104"/>
    <p:sldId id="317" r:id="rId105"/>
    <p:sldId id="296" r:id="rId106"/>
    <p:sldId id="333" r:id="rId107"/>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64436" autoAdjust="0"/>
  </p:normalViewPr>
  <p:slideViewPr>
    <p:cSldViewPr>
      <p:cViewPr varScale="1">
        <p:scale>
          <a:sx n="56" d="100"/>
          <a:sy n="56" d="100"/>
        </p:scale>
        <p:origin x="2232" y="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image" Target="../media/image77.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3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26833" cy="464185"/>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956550" y="0"/>
            <a:ext cx="3026833" cy="464185"/>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98500" y="4409758"/>
            <a:ext cx="5588000" cy="4177665"/>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817904"/>
            <a:ext cx="3026833" cy="464185"/>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956550" y="8817904"/>
            <a:ext cx="3026833" cy="464185"/>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a:defRPr sz="1200"/>
            </a:lvl1pPr>
          </a:lstStyle>
          <a:p>
            <a:fld id="{9911C050-A6F6-4322-975D-AC47DBD42D0E}" type="slidenum">
              <a:rPr lang="en-US"/>
              <a:pPr/>
              <a:t>‹#›</a:t>
            </a:fld>
            <a:endParaRPr lang="en-US"/>
          </a:p>
        </p:txBody>
      </p:sp>
    </p:spTree>
    <p:extLst>
      <p:ext uri="{BB962C8B-B14F-4D97-AF65-F5344CB8AC3E}">
        <p14:creationId xmlns:p14="http://schemas.microsoft.com/office/powerpoint/2010/main" val="247629362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2866BF-BCE0-4A28-B03D-74949295BB63}" type="slidenum">
              <a:rPr lang="en-US"/>
              <a:pPr/>
              <a:t>2</a:t>
            </a:fld>
            <a:endParaRPr 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26694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1C050-A6F6-4322-975D-AC47DBD42D0E}" type="slidenum">
              <a:rPr lang="en-US" smtClean="0"/>
              <a:pPr/>
              <a:t>22</a:t>
            </a:fld>
            <a:endParaRPr lang="en-US"/>
          </a:p>
        </p:txBody>
      </p:sp>
    </p:spTree>
    <p:extLst>
      <p:ext uri="{BB962C8B-B14F-4D97-AF65-F5344CB8AC3E}">
        <p14:creationId xmlns:p14="http://schemas.microsoft.com/office/powerpoint/2010/main" val="3723846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1C050-A6F6-4322-975D-AC47DBD42D0E}" type="slidenum">
              <a:rPr lang="en-US" smtClean="0"/>
              <a:pPr/>
              <a:t>24</a:t>
            </a:fld>
            <a:endParaRPr lang="en-US"/>
          </a:p>
        </p:txBody>
      </p:sp>
    </p:spTree>
    <p:extLst>
      <p:ext uri="{BB962C8B-B14F-4D97-AF65-F5344CB8AC3E}">
        <p14:creationId xmlns:p14="http://schemas.microsoft.com/office/powerpoint/2010/main" val="2786362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1C050-A6F6-4322-975D-AC47DBD42D0E}" type="slidenum">
              <a:rPr lang="en-US" smtClean="0"/>
              <a:pPr/>
              <a:t>30</a:t>
            </a:fld>
            <a:endParaRPr lang="en-US"/>
          </a:p>
        </p:txBody>
      </p:sp>
    </p:spTree>
    <p:extLst>
      <p:ext uri="{BB962C8B-B14F-4D97-AF65-F5344CB8AC3E}">
        <p14:creationId xmlns:p14="http://schemas.microsoft.com/office/powerpoint/2010/main" val="3369829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ADD MORE REGARDING THE COLOR CHANGES IN THE 2000-2003/ UCD &gt;&gt; SEE NOTES FROM NANCY PARKINSON</a:t>
            </a:r>
          </a:p>
        </p:txBody>
      </p:sp>
      <p:sp>
        <p:nvSpPr>
          <p:cNvPr id="4" name="Slide Number Placeholder 3"/>
          <p:cNvSpPr>
            <a:spLocks noGrp="1"/>
          </p:cNvSpPr>
          <p:nvPr>
            <p:ph type="sldNum" sz="quarter" idx="10"/>
          </p:nvPr>
        </p:nvSpPr>
        <p:spPr/>
        <p:txBody>
          <a:bodyPr/>
          <a:lstStyle/>
          <a:p>
            <a:fld id="{9911C050-A6F6-4322-975D-AC47DBD42D0E}" type="slidenum">
              <a:rPr lang="en-US" smtClean="0"/>
              <a:pPr/>
              <a:t>31</a:t>
            </a:fld>
            <a:endParaRPr lang="en-US"/>
          </a:p>
        </p:txBody>
      </p:sp>
    </p:spTree>
    <p:extLst>
      <p:ext uri="{BB962C8B-B14F-4D97-AF65-F5344CB8AC3E}">
        <p14:creationId xmlns:p14="http://schemas.microsoft.com/office/powerpoint/2010/main" val="322876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73ACDC-C784-4AD6-92B8-E3B315BB25FA}" type="slidenum">
              <a:rPr lang="en-US"/>
              <a:pPr/>
              <a:t>33</a:t>
            </a:fld>
            <a:endParaRPr lang="en-US" dirty="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17064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1C050-A6F6-4322-975D-AC47DBD42D0E}" type="slidenum">
              <a:rPr lang="en-US" smtClean="0"/>
              <a:pPr/>
              <a:t>34</a:t>
            </a:fld>
            <a:endParaRPr lang="en-US"/>
          </a:p>
        </p:txBody>
      </p:sp>
    </p:spTree>
    <p:extLst>
      <p:ext uri="{BB962C8B-B14F-4D97-AF65-F5344CB8AC3E}">
        <p14:creationId xmlns:p14="http://schemas.microsoft.com/office/powerpoint/2010/main" val="1048500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7D73A3-E2C4-4C79-B38D-1D4C5397F0AB}" type="slidenum">
              <a:rPr lang="en-US"/>
              <a:pPr/>
              <a:t>40</a:t>
            </a:fld>
            <a:endParaRPr lang="en-US" dirty="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89758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AF1BDA-6E05-4C48-B1B1-B81CB3C95566}" type="slidenum">
              <a:rPr lang="en-US"/>
              <a:pPr/>
              <a:t>41</a:t>
            </a:fld>
            <a:endParaRPr lang="en-US" dirty="0"/>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74840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07B56A06-181F-42C8-ADAA-20D772F3ED70}" type="slidenum">
              <a:rPr lang="en-US"/>
              <a:pPr/>
              <a:t>42</a:t>
            </a:fld>
            <a:endParaRPr lang="en-US"/>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r>
              <a:rPr lang="en-US"/>
              <a:t>Other associations count coat, color and body for more points and head for less.</a:t>
            </a:r>
          </a:p>
        </p:txBody>
      </p:sp>
    </p:spTree>
    <p:extLst>
      <p:ext uri="{BB962C8B-B14F-4D97-AF65-F5344CB8AC3E}">
        <p14:creationId xmlns:p14="http://schemas.microsoft.com/office/powerpoint/2010/main" val="3625122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1A0223-F479-47C5-BD36-8B619D5E0DCC}" type="slidenum">
              <a:rPr lang="en-US"/>
              <a:pPr/>
              <a:t>43</a:t>
            </a:fld>
            <a:endParaRPr lang="en-US" dirty="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6450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B9CD33-F716-4F5E-8B35-75BC6A87AB09}" type="slidenum">
              <a:rPr lang="en-US"/>
              <a:pPr/>
              <a:t>3</a:t>
            </a:fld>
            <a:endParaRPr lang="en-US" dirty="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7180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FAB626-4B49-4965-B48A-925CD9FC8DAB}" type="slidenum">
              <a:rPr lang="en-US"/>
              <a:pPr/>
              <a:t>44</a:t>
            </a:fld>
            <a:endParaRPr lang="en-US" dirty="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00637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1F61DA-017C-4791-AE8A-FA343E1FFFF6}" type="slidenum">
              <a:rPr lang="en-US"/>
              <a:pPr/>
              <a:t>45</a:t>
            </a:fld>
            <a:endParaRPr lang="en-US" dirty="0"/>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15175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E8E361E8-B2FE-4890-AC17-C315527BCB5C}" type="slidenum">
              <a:rPr lang="en-US"/>
              <a:pPr/>
              <a:t>46</a:t>
            </a:fld>
            <a:endParaRPr lang="en-US"/>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r>
              <a:rPr lang="en-US"/>
              <a:t>Could look at a wedge as a trapezoid, but I like this aspect of the wedge because it has 3 sides instead of 4</a:t>
            </a:r>
          </a:p>
        </p:txBody>
      </p:sp>
    </p:spTree>
    <p:extLst>
      <p:ext uri="{BB962C8B-B14F-4D97-AF65-F5344CB8AC3E}">
        <p14:creationId xmlns:p14="http://schemas.microsoft.com/office/powerpoint/2010/main" val="596594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747AB1-9390-460C-962C-252E920E1F8F}" type="slidenum">
              <a:rPr lang="en-US"/>
              <a:pPr/>
              <a:t>50</a:t>
            </a:fld>
            <a:endParaRPr lang="en-US" dirty="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20757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8196D4-E426-4619-9E4E-6721B3F1AEDB}" type="slidenum">
              <a:rPr lang="en-US"/>
              <a:pPr/>
              <a:t>51</a:t>
            </a:fld>
            <a:endParaRPr lang="en-US" dirty="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53182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3322FC-423E-44AB-A78B-E002E697F2FB}" type="slidenum">
              <a:rPr lang="en-US"/>
              <a:pPr/>
              <a:t>53</a:t>
            </a:fld>
            <a:endParaRPr lang="en-US" dirty="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61443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4754B2AB-A81B-448D-B8F7-F8178621C7F6}" type="slidenum">
              <a:rPr lang="en-US"/>
              <a:pPr/>
              <a:t>54</a:t>
            </a:fld>
            <a:endParaRPr lang="en-US"/>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p:txBody>
          <a:bodyPr/>
          <a:lstStyle/>
          <a:p>
            <a:r>
              <a:rPr lang="en-US"/>
              <a:t>This is something that Aby breeders need to come to an agreement on.</a:t>
            </a:r>
          </a:p>
        </p:txBody>
      </p:sp>
    </p:spTree>
    <p:extLst>
      <p:ext uri="{BB962C8B-B14F-4D97-AF65-F5344CB8AC3E}">
        <p14:creationId xmlns:p14="http://schemas.microsoft.com/office/powerpoint/2010/main" val="4059485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B31A6782-DC35-4335-A49E-35773CBF3B8A}" type="slidenum">
              <a:rPr lang="en-US"/>
              <a:pPr/>
              <a:t>55</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r>
              <a:rPr lang="en-US" dirty="0"/>
              <a:t>This is the ear set that I find pleasing.     Start in the center of the chin go straight to the bottom corner of the eye and keep going.   </a:t>
            </a:r>
            <a:r>
              <a:rPr lang="en-US" dirty="0" err="1"/>
              <a:t>MaryLou’s</a:t>
            </a:r>
            <a:r>
              <a:rPr lang="en-US" dirty="0"/>
              <a:t> Clock idea.</a:t>
            </a:r>
          </a:p>
        </p:txBody>
      </p:sp>
    </p:spTree>
    <p:extLst>
      <p:ext uri="{BB962C8B-B14F-4D97-AF65-F5344CB8AC3E}">
        <p14:creationId xmlns:p14="http://schemas.microsoft.com/office/powerpoint/2010/main" val="377463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8CC621FB-E336-45DA-B8CB-E890539B4836}" type="slidenum">
              <a:rPr lang="en-US"/>
              <a:pPr/>
              <a:t>56</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pPr>
              <a:spcBef>
                <a:spcPct val="50000"/>
              </a:spcBef>
            </a:pPr>
            <a:r>
              <a:rPr lang="en-US"/>
              <a:t>This is best done when the cat is in profile.   Just let the cat follow the feather and get in the position where you can evaluate.  </a:t>
            </a:r>
          </a:p>
          <a:p>
            <a:pPr>
              <a:spcBef>
                <a:spcPct val="50000"/>
              </a:spcBef>
            </a:pPr>
            <a:r>
              <a:rPr lang="en-US"/>
              <a:t>Mention a thumb print on the back of the ear.   It is good to have the ear tipped in the color of the ticking.</a:t>
            </a:r>
          </a:p>
          <a:p>
            <a:endParaRPr lang="en-US"/>
          </a:p>
        </p:txBody>
      </p:sp>
    </p:spTree>
    <p:extLst>
      <p:ext uri="{BB962C8B-B14F-4D97-AF65-F5344CB8AC3E}">
        <p14:creationId xmlns:p14="http://schemas.microsoft.com/office/powerpoint/2010/main" val="1392857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9ED81D75-2BFF-4CD4-AE29-43EBF7FA3BDD}" type="slidenum">
              <a:rPr lang="en-US"/>
              <a:pPr/>
              <a:t>57</a:t>
            </a:fld>
            <a:endParaRPr 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r>
              <a:rPr lang="en-US"/>
              <a:t>I think a lot of breeders would agree with this.    </a:t>
            </a:r>
          </a:p>
        </p:txBody>
      </p:sp>
    </p:spTree>
    <p:extLst>
      <p:ext uri="{BB962C8B-B14F-4D97-AF65-F5344CB8AC3E}">
        <p14:creationId xmlns:p14="http://schemas.microsoft.com/office/powerpoint/2010/main" val="3523653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1C050-A6F6-4322-975D-AC47DBD42D0E}" type="slidenum">
              <a:rPr lang="en-US" smtClean="0"/>
              <a:pPr/>
              <a:t>4</a:t>
            </a:fld>
            <a:endParaRPr lang="en-US"/>
          </a:p>
        </p:txBody>
      </p:sp>
    </p:spTree>
    <p:extLst>
      <p:ext uri="{BB962C8B-B14F-4D97-AF65-F5344CB8AC3E}">
        <p14:creationId xmlns:p14="http://schemas.microsoft.com/office/powerpoint/2010/main" val="1125634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24943D-63D6-4564-B5CE-3E1E70586DC5}" type="slidenum">
              <a:rPr lang="en-US"/>
              <a:pPr/>
              <a:t>58</a:t>
            </a:fld>
            <a:endParaRPr lang="en-US" dirty="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38134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4F4571-CBCD-4D9C-8607-49F9582851A1}" type="slidenum">
              <a:rPr lang="en-US"/>
              <a:pPr/>
              <a:t>59</a:t>
            </a:fld>
            <a:endParaRPr lang="en-US" dirty="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79601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64D1BA-61DE-4BE5-ADA8-08F9633EEF89}" type="slidenum">
              <a:rPr lang="en-US"/>
              <a:pPr/>
              <a:t>61</a:t>
            </a:fld>
            <a:endParaRPr lang="en-US" dirty="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2545298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DC01D1-FB22-4140-A13F-165C3EA65BEE}" type="slidenum">
              <a:rPr lang="en-US"/>
              <a:pPr/>
              <a:t>63</a:t>
            </a:fld>
            <a:endParaRPr lang="en-US" dirty="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03438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12C4D4-675D-4012-8548-73239196E643}" type="slidenum">
              <a:rPr lang="en-US"/>
              <a:pPr/>
              <a:t>65</a:t>
            </a:fld>
            <a:endParaRPr lang="en-US" dirty="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58969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14FA2D-3C6E-408A-9A32-55E59B741EB5}" type="slidenum">
              <a:rPr lang="en-US"/>
              <a:pPr/>
              <a:t>66</a:t>
            </a:fld>
            <a:endParaRPr lang="en-US" dirty="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14991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E61172-4BCC-4771-B73E-284FC49A9559}" type="slidenum">
              <a:rPr lang="en-US"/>
              <a:pPr/>
              <a:t>68</a:t>
            </a:fld>
            <a:endParaRPr lang="en-US" dirty="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24680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4A7965-14D0-4305-B72D-D8E31A68AD30}" type="slidenum">
              <a:rPr lang="en-US"/>
              <a:pPr/>
              <a:t>69</a:t>
            </a:fld>
            <a:endParaRPr lang="en-US" dirty="0"/>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533956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356921-A5A8-4AF3-8FA0-CA94C78D0F2B}" type="slidenum">
              <a:rPr lang="en-US"/>
              <a:pPr/>
              <a:t>70</a:t>
            </a:fld>
            <a:endParaRPr lang="en-US" dirty="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55748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DDCF93-0311-4517-8EFB-467174F65ED9}" type="slidenum">
              <a:rPr lang="en-US"/>
              <a:pPr/>
              <a:t>74</a:t>
            </a:fld>
            <a:endParaRPr lang="en-US" dirty="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00391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1C050-A6F6-4322-975D-AC47DBD42D0E}" type="slidenum">
              <a:rPr lang="en-US" smtClean="0"/>
              <a:pPr/>
              <a:t>6</a:t>
            </a:fld>
            <a:endParaRPr lang="en-US"/>
          </a:p>
        </p:txBody>
      </p:sp>
    </p:spTree>
    <p:extLst>
      <p:ext uri="{BB962C8B-B14F-4D97-AF65-F5344CB8AC3E}">
        <p14:creationId xmlns:p14="http://schemas.microsoft.com/office/powerpoint/2010/main" val="628371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34FBF2-8329-497C-B50B-452156F56B5A}" type="slidenum">
              <a:rPr lang="en-US"/>
              <a:pPr/>
              <a:t>75</a:t>
            </a:fld>
            <a:endParaRPr lang="en-US" dirty="0"/>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31888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F3FEDE-3A0F-48EC-B19D-CDE8E17BB891}" type="slidenum">
              <a:rPr lang="en-US"/>
              <a:pPr/>
              <a:t>76</a:t>
            </a:fld>
            <a:endParaRPr lang="en-US" dirty="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816340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52F0D0-FAF0-4D3B-ACEF-DC210C4A0303}" type="slidenum">
              <a:rPr lang="en-US"/>
              <a:pPr/>
              <a:t>77</a:t>
            </a:fld>
            <a:endParaRPr lang="en-US" dirty="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33188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83DB4D-EE3A-4EA8-9E78-3A11598E567A}" type="slidenum">
              <a:rPr lang="en-US"/>
              <a:pPr/>
              <a:t>78</a:t>
            </a:fld>
            <a:endParaRPr lang="en-US" dirty="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900039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BC332F-3F51-4E8E-AD73-214FF3CF693E}" type="slidenum">
              <a:rPr lang="en-US"/>
              <a:pPr/>
              <a:t>79</a:t>
            </a:fld>
            <a:endParaRPr lang="en-US" dirty="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345099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891475-60DD-4BD2-B687-73DCC3D44E44}" type="slidenum">
              <a:rPr lang="en-US"/>
              <a:pPr/>
              <a:t>80</a:t>
            </a:fld>
            <a:endParaRPr lang="en-US" dirty="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032744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78F054-0D86-4292-80FA-D8D1E1517908}" type="slidenum">
              <a:rPr lang="en-US"/>
              <a:pPr/>
              <a:t>81</a:t>
            </a:fld>
            <a:endParaRPr lang="en-US" dirty="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694166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911A60-AAC9-4D03-9E4C-D8CC5BDF0E63}" type="slidenum">
              <a:rPr lang="en-US"/>
              <a:pPr/>
              <a:t>82</a:t>
            </a:fld>
            <a:endParaRPr lang="en-US" dirty="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423354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F01CEB-AAE7-42EA-A926-77B5A41876B7}" type="slidenum">
              <a:rPr lang="en-US"/>
              <a:pPr/>
              <a:t>83</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188261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F8A087FD-5DCB-4FA0-812B-5469F640FDDE}" type="slidenum">
              <a:rPr lang="en-US"/>
              <a:pPr/>
              <a:t>84</a:t>
            </a:fld>
            <a:endParaRPr lang="en-US"/>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xfrm>
            <a:off x="685800" y="4343400"/>
            <a:ext cx="5486400" cy="4114800"/>
          </a:xfrm>
        </p:spPr>
        <p:txBody>
          <a:bodyPr/>
          <a:lstStyle/>
          <a:p>
            <a:endParaRPr lang="en-US"/>
          </a:p>
        </p:txBody>
      </p:sp>
    </p:spTree>
    <p:extLst>
      <p:ext uri="{BB962C8B-B14F-4D97-AF65-F5344CB8AC3E}">
        <p14:creationId xmlns:p14="http://schemas.microsoft.com/office/powerpoint/2010/main" val="295507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4DDC47-66C3-4F64-9B8A-900BA7531A84}" type="slidenum">
              <a:rPr lang="en-US"/>
              <a:pPr/>
              <a:t>7</a:t>
            </a:fld>
            <a:endParaRPr lang="en-US" dirty="0"/>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78053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42B21F85-DAAF-42B0-88CB-FF149EE23454}" type="slidenum">
              <a:rPr lang="en-US"/>
              <a:pPr/>
              <a:t>86</a:t>
            </a:fld>
            <a:endParaRPr lang="en-US"/>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pPr>
              <a:lnSpc>
                <a:spcPct val="80000"/>
              </a:lnSpc>
            </a:pPr>
            <a:r>
              <a:rPr lang="en-US" sz="800" i="1">
                <a:solidFill>
                  <a:schemeClr val="folHlink"/>
                </a:solidFill>
              </a:rPr>
              <a:t>“</a:t>
            </a:r>
            <a:r>
              <a:rPr lang="en-US" sz="800" i="1">
                <a:solidFill>
                  <a:schemeClr val="tx2"/>
                </a:solidFill>
              </a:rPr>
              <a:t>Distinct broken necklaces, leg bars, mottling or speckling in unticked areas (underside of body, chest and inside of legs), tabby stripes or bars.”</a:t>
            </a:r>
            <a:br>
              <a:rPr lang="en-US" sz="800" i="1">
                <a:solidFill>
                  <a:schemeClr val="tx2"/>
                </a:solidFill>
              </a:rPr>
            </a:br>
            <a:br>
              <a:rPr lang="en-US" sz="800" i="1">
                <a:solidFill>
                  <a:schemeClr val="tx2"/>
                </a:solidFill>
              </a:rPr>
            </a:br>
            <a:r>
              <a:rPr lang="en-US" sz="800"/>
              <a:t>This is most often referred to as “barring, trash, or jewelry.”  These are the remnants of the body Tabby pattern that breeders try to eliminate.  </a:t>
            </a:r>
          </a:p>
          <a:p>
            <a:pPr>
              <a:lnSpc>
                <a:spcPct val="80000"/>
              </a:lnSpc>
            </a:pPr>
            <a:endParaRPr lang="en-US" sz="800"/>
          </a:p>
          <a:p>
            <a:pPr>
              <a:lnSpc>
                <a:spcPct val="80000"/>
              </a:lnSpc>
            </a:pPr>
            <a:r>
              <a:rPr lang="en-US" sz="800"/>
              <a:t>Color or rufused smudges are less of a penalty than “black (ruddy), chocolate (cinnamon), grey (blue) barring.  Fawn Abys rarely demonstrate any barring due to the lowered degree of color seen throughout the cat.</a:t>
            </a:r>
            <a:r>
              <a:rPr lang="en-US" sz="800">
                <a:solidFill>
                  <a:schemeClr val="folHlink"/>
                </a:solidFill>
              </a:rPr>
              <a:t>  </a:t>
            </a:r>
            <a:r>
              <a:rPr lang="en-US" sz="800"/>
              <a:t>Barring in the Fawn may be seen if the lighting is exceptional.</a:t>
            </a:r>
          </a:p>
          <a:p>
            <a:pPr>
              <a:lnSpc>
                <a:spcPct val="80000"/>
              </a:lnSpc>
            </a:pPr>
            <a:endParaRPr lang="en-US" sz="800"/>
          </a:p>
          <a:p>
            <a:pPr>
              <a:lnSpc>
                <a:spcPct val="80000"/>
              </a:lnSpc>
            </a:pPr>
            <a:r>
              <a:rPr lang="en-US" sz="800"/>
              <a:t> NO barring or neck marks are preferred.   Aby breeders call this being ‘totally clear”.</a:t>
            </a:r>
            <a:endParaRPr lang="en-US" sz="400" b="1"/>
          </a:p>
          <a:p>
            <a:pPr>
              <a:lnSpc>
                <a:spcPct val="80000"/>
              </a:lnSpc>
            </a:pPr>
            <a:endParaRPr lang="en-US" sz="400" b="1"/>
          </a:p>
          <a:p>
            <a:pPr>
              <a:lnSpc>
                <a:spcPct val="80000"/>
              </a:lnSpc>
            </a:pPr>
            <a:endParaRPr lang="en-US" sz="400" b="1"/>
          </a:p>
          <a:p>
            <a:pPr>
              <a:lnSpc>
                <a:spcPct val="80000"/>
              </a:lnSpc>
            </a:pPr>
            <a:r>
              <a:rPr lang="en-US" sz="400" b="1"/>
              <a:t>“</a:t>
            </a:r>
            <a:r>
              <a:rPr lang="en-US" sz="400" i="1"/>
              <a:t>Cold, gray or sandy tone to coat color in</a:t>
            </a:r>
            <a:r>
              <a:rPr lang="en-US" sz="600" i="1"/>
              <a:t> </a:t>
            </a:r>
            <a:r>
              <a:rPr lang="en-US" sz="400" i="1" u="sng"/>
              <a:t>ruddy, chocolate or cinnamon </a:t>
            </a:r>
            <a:r>
              <a:rPr lang="en-US" sz="400" i="1"/>
              <a:t> or grey hair next to the skin with absence of correct undercoat color.”  </a:t>
            </a:r>
            <a:br>
              <a:rPr lang="en-US" sz="400"/>
            </a:br>
            <a:r>
              <a:rPr lang="en-US" sz="400"/>
              <a:t>                                                                   </a:t>
            </a:r>
            <a:br>
              <a:rPr lang="en-US" sz="400"/>
            </a:br>
            <a:br>
              <a:rPr lang="en-US" sz="400"/>
            </a:br>
            <a:r>
              <a:rPr lang="en-US" sz="400"/>
              <a:t>This is most often referred to as “mouse coat.”  Think of the color of the house mouse that raids your kitchen.  Grey coloring  NEXT TO THE SKIN is most often found at the nape of the neck, at the elbows, and at the outside of the rear legs/haunches.  </a:t>
            </a:r>
            <a:br>
              <a:rPr lang="en-US" sz="400"/>
            </a:b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r>
              <a:rPr lang="en-US" sz="800"/>
              <a:t>I’d like to mention nose pad color as well --   Although I think that is covered in the Uniform color descriptions.  </a:t>
            </a:r>
          </a:p>
          <a:p>
            <a:pPr>
              <a:lnSpc>
                <a:spcPct val="80000"/>
              </a:lnSpc>
            </a:pPr>
            <a:r>
              <a:rPr lang="en-US" sz="800"/>
              <a:t>Wrong color or patching in the paw pads is extremely easy to determine.  The paw pad will demonstrate a mottled or marbled appearance with a “wrong” color incorporated into the pad.</a:t>
            </a:r>
          </a:p>
          <a:p>
            <a:pPr>
              <a:lnSpc>
                <a:spcPct val="80000"/>
              </a:lnSpc>
            </a:pPr>
            <a:endParaRPr lang="en-US" sz="800"/>
          </a:p>
          <a:p>
            <a:pPr>
              <a:lnSpc>
                <a:spcPct val="80000"/>
              </a:lnSpc>
            </a:pPr>
            <a:r>
              <a:rPr lang="en-US" sz="800"/>
              <a:t>“Wrong color” in the paw pads  is also quite easy  to determine.  </a:t>
            </a:r>
          </a:p>
          <a:p>
            <a:pPr>
              <a:lnSpc>
                <a:spcPct val="80000"/>
              </a:lnSpc>
            </a:pPr>
            <a:r>
              <a:rPr lang="en-US" sz="800"/>
              <a:t>Ruddy:  Any color </a:t>
            </a:r>
            <a:r>
              <a:rPr lang="en-US" sz="800" u="sng"/>
              <a:t>other</a:t>
            </a:r>
            <a:r>
              <a:rPr lang="en-US" sz="800"/>
              <a:t> than black, brown, bluish black or brown. </a:t>
            </a:r>
          </a:p>
          <a:p>
            <a:pPr>
              <a:lnSpc>
                <a:spcPct val="80000"/>
              </a:lnSpc>
            </a:pPr>
            <a:r>
              <a:rPr lang="en-US" sz="800"/>
              <a:t>Sorrel:  Any color </a:t>
            </a:r>
            <a:r>
              <a:rPr lang="en-US" sz="800" u="sng"/>
              <a:t>other</a:t>
            </a:r>
            <a:r>
              <a:rPr lang="en-US" sz="800"/>
              <a:t> than pink.</a:t>
            </a:r>
          </a:p>
          <a:p>
            <a:pPr>
              <a:lnSpc>
                <a:spcPct val="80000"/>
              </a:lnSpc>
            </a:pPr>
            <a:r>
              <a:rPr lang="en-US" sz="800"/>
              <a:t>Blue:  Any color </a:t>
            </a:r>
            <a:r>
              <a:rPr lang="en-US" sz="800" u="sng"/>
              <a:t>other</a:t>
            </a:r>
            <a:r>
              <a:rPr lang="en-US" sz="800"/>
              <a:t> than Mauve - a greyish, bluish, pinkish.</a:t>
            </a:r>
          </a:p>
          <a:p>
            <a:pPr>
              <a:lnSpc>
                <a:spcPct val="80000"/>
              </a:lnSpc>
            </a:pPr>
            <a:r>
              <a:rPr lang="en-US" sz="800"/>
              <a:t>Fawn:  Any color </a:t>
            </a:r>
            <a:r>
              <a:rPr lang="en-US" sz="800" u="sng"/>
              <a:t>other</a:t>
            </a:r>
            <a:r>
              <a:rPr lang="en-US" sz="800"/>
              <a:t> than pink with a bluish tone.</a:t>
            </a:r>
            <a:br>
              <a:rPr lang="en-US" sz="800">
                <a:solidFill>
                  <a:srgbClr val="CC3300"/>
                </a:solidFill>
              </a:rPr>
            </a:br>
            <a:endParaRPr lang="en-US" sz="800">
              <a:solidFill>
                <a:srgbClr val="CC3300"/>
              </a:solidFill>
            </a:endParaRPr>
          </a:p>
          <a:p>
            <a:pPr>
              <a:lnSpc>
                <a:spcPct val="80000"/>
              </a:lnSpc>
            </a:pPr>
            <a:endParaRPr lang="en-US" sz="800">
              <a:solidFill>
                <a:srgbClr val="CC3300"/>
              </a:solidFill>
            </a:endParaRPr>
          </a:p>
          <a:p>
            <a:pPr>
              <a:lnSpc>
                <a:spcPct val="80000"/>
              </a:lnSpc>
            </a:pPr>
            <a:endParaRPr lang="en-US" sz="800">
              <a:solidFill>
                <a:srgbClr val="CC3300"/>
              </a:solidFill>
            </a:endParaRPr>
          </a:p>
          <a:p>
            <a:pPr>
              <a:lnSpc>
                <a:spcPct val="80000"/>
              </a:lnSpc>
            </a:pPr>
            <a:endParaRPr lang="en-US" sz="800">
              <a:solidFill>
                <a:srgbClr val="CC3300"/>
              </a:solidFill>
            </a:endParaRPr>
          </a:p>
          <a:p>
            <a:pPr>
              <a:lnSpc>
                <a:spcPct val="80000"/>
              </a:lnSpc>
            </a:pPr>
            <a:r>
              <a:rPr lang="en-US" sz="400">
                <a:latin typeface="Arial" panose="020B0604020202020204" pitchFamily="34" charset="0"/>
              </a:rPr>
              <a:t>Slick coat is demonstrated due to lack of awn/undercoat.  The Aby will exhibit a “tight or slick coat” with little or no resilience when the examiner runs his/her finger backwards through the coat.  </a:t>
            </a:r>
            <a:br>
              <a:rPr lang="en-US" sz="400">
                <a:latin typeface="Arial" panose="020B0604020202020204" pitchFamily="34" charset="0"/>
              </a:rPr>
            </a:br>
            <a:br>
              <a:rPr lang="en-US" sz="400">
                <a:latin typeface="Arial" panose="020B0604020202020204" pitchFamily="34" charset="0"/>
              </a:rPr>
            </a:br>
            <a:r>
              <a:rPr lang="en-US" sz="400">
                <a:latin typeface="Arial" panose="020B0604020202020204" pitchFamily="34" charset="0"/>
              </a:rPr>
              <a:t>Excessive plushness or “wooliness” is demonstrated by a puffy, thick, British Shorthair-like coat.      A very good but poorly groomed coat may appear to be too plush and stand away from the body.</a:t>
            </a:r>
          </a:p>
        </p:txBody>
      </p:sp>
    </p:spTree>
    <p:extLst>
      <p:ext uri="{BB962C8B-B14F-4D97-AF65-F5344CB8AC3E}">
        <p14:creationId xmlns:p14="http://schemas.microsoft.com/office/powerpoint/2010/main" val="40779506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ADAD2C9C-5321-4833-8714-B98C7BB62C17}" type="slidenum">
              <a:rPr lang="en-US"/>
              <a:pPr/>
              <a:t>87</a:t>
            </a:fld>
            <a:endParaRPr lang="en-US"/>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r>
              <a:rPr lang="en-US"/>
              <a:t>These could all clear up as the kitten enters adulthood.   If the marks were BLACK, they would be true bars.   </a:t>
            </a:r>
          </a:p>
        </p:txBody>
      </p:sp>
    </p:spTree>
    <p:extLst>
      <p:ext uri="{BB962C8B-B14F-4D97-AF65-F5344CB8AC3E}">
        <p14:creationId xmlns:p14="http://schemas.microsoft.com/office/powerpoint/2010/main" val="11841425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E4F89F02-9467-4031-B90F-56096194747E}" type="slidenum">
              <a:rPr lang="en-US"/>
              <a:pPr/>
              <a:t>90</a:t>
            </a:fld>
            <a:endParaRPr lang="en-US"/>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r>
              <a:rPr lang="en-US" sz="600">
                <a:latin typeface="Arial" panose="020B0604020202020204" pitchFamily="34" charset="0"/>
              </a:rPr>
              <a:t>Most white spots/lockets are found on the chest and neck area of the cat.  Extreme caution must be taken to determine IF the white is an extension of the throat/neck  white area - OR - if it is COMPLETELY separated and STANDS ALONE as a white area!!  </a:t>
            </a:r>
            <a:br>
              <a:rPr lang="en-US" sz="600">
                <a:solidFill>
                  <a:schemeClr val="folHlink"/>
                </a:solidFill>
                <a:latin typeface="Arial" panose="020B0604020202020204" pitchFamily="34" charset="0"/>
              </a:rPr>
            </a:br>
            <a:r>
              <a:rPr lang="en-US" sz="600">
                <a:latin typeface="Arial" panose="020B0604020202020204" pitchFamily="34" charset="0"/>
              </a:rPr>
              <a:t>If it’s a “drip” it’s NOT a locket!</a:t>
            </a:r>
            <a:br>
              <a:rPr lang="en-US" sz="600">
                <a:latin typeface="Arial" panose="020B0604020202020204" pitchFamily="34" charset="0"/>
              </a:rPr>
            </a:br>
            <a:endParaRPr lang="en-US" sz="600">
              <a:latin typeface="Arial" panose="020B0604020202020204" pitchFamily="34" charset="0"/>
            </a:endParaRPr>
          </a:p>
          <a:p>
            <a:endParaRPr lang="en-US"/>
          </a:p>
        </p:txBody>
      </p:sp>
    </p:spTree>
    <p:extLst>
      <p:ext uri="{BB962C8B-B14F-4D97-AF65-F5344CB8AC3E}">
        <p14:creationId xmlns:p14="http://schemas.microsoft.com/office/powerpoint/2010/main" val="28939268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6A3360-E816-43BE-9AAC-1225F19853FC}" type="slidenum">
              <a:rPr lang="en-US"/>
              <a:pPr/>
              <a:t>91</a:t>
            </a:fld>
            <a:endParaRPr lang="en-US" dirty="0"/>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61160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59D1-99C8-44A3-8AD6-37C3BD242F0A}" type="slidenum">
              <a:rPr lang="en-US"/>
              <a:pPr/>
              <a:t>92</a:t>
            </a:fld>
            <a:endParaRPr lang="en-US" dirty="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112268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C398AC-E40C-444C-B2AA-3770FBF6252D}" type="slidenum">
              <a:rPr lang="en-US"/>
              <a:pPr/>
              <a:t>93</a:t>
            </a:fld>
            <a:endParaRPr lang="en-US" dirty="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125573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9FE70B-D9AA-4C57-8773-E8FF640843B4}" type="slidenum">
              <a:rPr lang="en-US"/>
              <a:pPr/>
              <a:t>94</a:t>
            </a:fld>
            <a:endParaRPr lang="en-US" dirty="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321277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A99511-0C72-463C-807C-B1FF2D8D645D}" type="slidenum">
              <a:rPr lang="en-US"/>
              <a:pPr/>
              <a:t>95</a:t>
            </a:fld>
            <a:endParaRPr lang="en-US" dirty="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9195041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81FB71-4BF5-464B-903E-34C45E33A343}" type="slidenum">
              <a:rPr lang="en-US"/>
              <a:pPr/>
              <a:t>96</a:t>
            </a:fld>
            <a:endParaRPr lang="en-US" dirty="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125638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F58D0-D33F-4A51-8ADB-5D694B235D60}" type="slidenum">
              <a:rPr lang="en-US"/>
              <a:pPr/>
              <a:t>97</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02621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5E0E0B-0C24-445D-AF3A-B9B9A73074B8}" type="slidenum">
              <a:rPr lang="en-US"/>
              <a:pPr/>
              <a:t>9</a:t>
            </a:fld>
            <a:endParaRPr lang="en-US" dirty="0"/>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954591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6EE49-070C-45C5-96CC-3FC4A8BD8F9B}" type="slidenum">
              <a:rPr lang="en-US"/>
              <a:pPr/>
              <a:t>98</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801538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36386F-1C09-4C96-936A-771E7868DD07}" type="slidenum">
              <a:rPr lang="en-US"/>
              <a:pPr/>
              <a:t>99</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844853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B928FB-4BDE-4460-B854-701D518C007E}" type="slidenum">
              <a:rPr lang="en-US"/>
              <a:pPr/>
              <a:t>100</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019632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B928FB-4BDE-4460-B854-701D518C007E}" type="slidenum">
              <a:rPr lang="en-US"/>
              <a:pPr/>
              <a:t>101</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750116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C12D4A-3E68-42A4-9340-FA31E046C14A}" type="slidenum">
              <a:rPr lang="en-US"/>
              <a:pPr/>
              <a:t>102</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453656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037B30-43D8-408D-8D3C-05E87FDB05C7}" type="slidenum">
              <a:rPr lang="en-US"/>
              <a:pPr/>
              <a:t>103</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530238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03634E-4973-4028-8E27-B7531BAE6BA9}" type="slidenum">
              <a:rPr lang="en-US"/>
              <a:pPr/>
              <a:t>104</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04438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9C9C69-C15B-4531-A37B-1DFAF5786DAD}" type="slidenum">
              <a:rPr lang="en-US"/>
              <a:pPr/>
              <a:t>105</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422282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90C167-FFDE-4F6C-9CF5-5EBB2514640D}" type="slidenum">
              <a:rPr lang="en-US"/>
              <a:pPr/>
              <a:t>106</a:t>
            </a:fld>
            <a:endParaRPr lang="en-US"/>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60003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4781BD-8C7F-4332-B327-D8FDF53279BB}" type="slidenum">
              <a:rPr lang="en-US"/>
              <a:pPr/>
              <a:t>10</a:t>
            </a:fld>
            <a:endParaRPr lang="en-US" dirty="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56706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BFFF1A-C881-473C-8417-C4014C1329B7}" type="slidenum">
              <a:rPr lang="en-US"/>
              <a:pPr/>
              <a:t>11</a:t>
            </a:fld>
            <a:endParaRPr lang="en-US" dirty="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84090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a:t>National Geographic</a:t>
            </a:r>
            <a:r>
              <a:rPr lang="en-US" baseline="0"/>
              <a:t> November  1938 </a:t>
            </a:r>
            <a:endParaRPr lang="en-US" dirty="0"/>
          </a:p>
        </p:txBody>
      </p:sp>
      <p:sp>
        <p:nvSpPr>
          <p:cNvPr id="4" name="Slide Number Placeholder 3"/>
          <p:cNvSpPr>
            <a:spLocks noGrp="1"/>
          </p:cNvSpPr>
          <p:nvPr>
            <p:ph type="sldNum" sz="quarter" idx="10"/>
          </p:nvPr>
        </p:nvSpPr>
        <p:spPr/>
        <p:txBody>
          <a:bodyPr/>
          <a:lstStyle/>
          <a:p>
            <a:fld id="{9911C050-A6F6-4322-975D-AC47DBD42D0E}" type="slidenum">
              <a:rPr lang="en-US" smtClean="0"/>
              <a:pPr/>
              <a:t>19</a:t>
            </a:fld>
            <a:endParaRPr lang="en-US"/>
          </a:p>
        </p:txBody>
      </p:sp>
    </p:spTree>
    <p:extLst>
      <p:ext uri="{BB962C8B-B14F-4D97-AF65-F5344CB8AC3E}">
        <p14:creationId xmlns:p14="http://schemas.microsoft.com/office/powerpoint/2010/main" val="1125616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6B75A-8397-4288-918B-F2B2E82F742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04061-B768-45A4-9AD2-05DADF2E7EA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A0C5D-1E16-499E-9BFC-465D4598E6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C35C1F4-0728-4C03-B54B-384C28224413}"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7D0ECA2-5CD9-42E5-BC0F-B2112CD35DC3}"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BE947631-558D-4CEF-BF86-3A4418FA143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B6348-7D88-4CAA-9D9D-6F5CD12A132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CE23C-6CE0-467F-BB54-F8B905BAEDE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C3D500-F69B-4D3D-B851-A87C1EC5ADA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5AA06D-3536-4DDF-BE30-E6770D152A6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341D85-677C-4E82-B254-6CB1AB88508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47E570-DADE-48CA-A526-4B62A16F2F7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A42CB7-1591-4669-9C95-048127A352E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6E19C9-9D81-4300-B606-4E1D7EAA46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712A3F-D1DF-4C52-87ED-DEC930BAED8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62.xml"/><Relationship Id="rId7" Type="http://schemas.openxmlformats.org/officeDocument/2006/relationships/image" Target="../media/image78.png"/><Relationship Id="rId2" Type="http://schemas.openxmlformats.org/officeDocument/2006/relationships/slideLayout" Target="../slideLayouts/slideLayout14.xml"/><Relationship Id="rId1" Type="http://schemas.openxmlformats.org/officeDocument/2006/relationships/vmlDrawing" Target="../drawings/vmlDrawing14.vml"/><Relationship Id="rId6" Type="http://schemas.openxmlformats.org/officeDocument/2006/relationships/oleObject" Target="../embeddings/oleObject18.bin"/><Relationship Id="rId5" Type="http://schemas.openxmlformats.org/officeDocument/2006/relationships/image" Target="../media/image77.png"/><Relationship Id="rId4" Type="http://schemas.openxmlformats.org/officeDocument/2006/relationships/oleObject" Target="../embeddings/oleObject17.bin"/></Relationships>
</file>

<file path=ppt/slides/_rels/slide10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gccfcats.org/"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32.png"/><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0.png"/><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9.png"/><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vmlDrawing" Target="../drawings/vmlDrawing3.vml"/><Relationship Id="rId5" Type="http://schemas.openxmlformats.org/officeDocument/2006/relationships/image" Target="../media/image42.png"/><Relationship Id="rId4" Type="http://schemas.openxmlformats.org/officeDocument/2006/relationships/oleObject" Target="../embeddings/oleObject4.bin"/></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39.png"/><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46.png"/><Relationship Id="rId5" Type="http://schemas.openxmlformats.org/officeDocument/2006/relationships/image" Target="../media/image47.png"/><Relationship Id="rId4" Type="http://schemas.openxmlformats.org/officeDocument/2006/relationships/oleObject" Target="../embeddings/oleObject7.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48.wmf"/><Relationship Id="rId4" Type="http://schemas.openxmlformats.org/officeDocument/2006/relationships/oleObject" Target="../embeddings/oleObject8.bin"/></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oleObject" Target="../embeddings/oleObject9.bin"/></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55.jpeg"/></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4.xml"/><Relationship Id="rId1" Type="http://schemas.openxmlformats.org/officeDocument/2006/relationships/vmlDrawing" Target="../drawings/vmlDrawing8.vml"/><Relationship Id="rId5" Type="http://schemas.openxmlformats.org/officeDocument/2006/relationships/image" Target="../media/image58.png"/><Relationship Id="rId4" Type="http://schemas.openxmlformats.org/officeDocument/2006/relationships/oleObject" Target="../embeddings/oleObject10.bin"/></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9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70.png"/><Relationship Id="rId2" Type="http://schemas.openxmlformats.org/officeDocument/2006/relationships/slideLayout" Target="../slideLayouts/slideLayout14.xml"/><Relationship Id="rId1" Type="http://schemas.openxmlformats.org/officeDocument/2006/relationships/vmlDrawing" Target="../drawings/vmlDrawing9.vml"/><Relationship Id="rId6" Type="http://schemas.openxmlformats.org/officeDocument/2006/relationships/oleObject" Target="../embeddings/oleObject12.bin"/><Relationship Id="rId5" Type="http://schemas.openxmlformats.org/officeDocument/2006/relationships/image" Target="../media/image69.png"/><Relationship Id="rId4" Type="http://schemas.openxmlformats.org/officeDocument/2006/relationships/oleObject" Target="../embeddings/oleObject11.bin"/></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2.xml"/><Relationship Id="rId1" Type="http://schemas.openxmlformats.org/officeDocument/2006/relationships/vmlDrawing" Target="../drawings/vmlDrawing10.vml"/><Relationship Id="rId5" Type="http://schemas.openxmlformats.org/officeDocument/2006/relationships/image" Target="../media/image71.png"/><Relationship Id="rId4" Type="http://schemas.openxmlformats.org/officeDocument/2006/relationships/oleObject" Target="../embeddings/oleObject13.bin"/></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2.xml"/><Relationship Id="rId1" Type="http://schemas.openxmlformats.org/officeDocument/2006/relationships/vmlDrawing" Target="../drawings/vmlDrawing11.vml"/><Relationship Id="rId5" Type="http://schemas.openxmlformats.org/officeDocument/2006/relationships/image" Target="../media/image72.png"/><Relationship Id="rId4" Type="http://schemas.openxmlformats.org/officeDocument/2006/relationships/oleObject" Target="../embeddings/oleObject14.bin"/></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4.xml"/><Relationship Id="rId1" Type="http://schemas.openxmlformats.org/officeDocument/2006/relationships/vmlDrawing" Target="../drawings/vmlDrawing12.vml"/><Relationship Id="rId5" Type="http://schemas.openxmlformats.org/officeDocument/2006/relationships/image" Target="../media/image74.png"/><Relationship Id="rId4" Type="http://schemas.openxmlformats.org/officeDocument/2006/relationships/oleObject" Target="../embeddings/oleObject15.bin"/></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3.xml"/><Relationship Id="rId1" Type="http://schemas.openxmlformats.org/officeDocument/2006/relationships/vmlDrawing" Target="../drawings/vmlDrawing13.v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oleObject" Target="../embeddings/oleObject1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838200"/>
            <a:ext cx="7010400" cy="1200329"/>
          </a:xfrm>
          <a:prstGeom prst="rect">
            <a:avLst/>
          </a:prstGeom>
          <a:noFill/>
        </p:spPr>
        <p:txBody>
          <a:bodyPr wrap="square" rtlCol="0">
            <a:spAutoFit/>
          </a:bodyPr>
          <a:lstStyle/>
          <a:p>
            <a:pPr algn="ctr"/>
            <a:r>
              <a:rPr lang="en-US" dirty="0"/>
              <a:t> </a:t>
            </a:r>
            <a:r>
              <a:rPr lang="en-US" sz="3600" b="1" dirty="0">
                <a:solidFill>
                  <a:schemeClr val="accent6">
                    <a:lumMod val="50000"/>
                  </a:schemeClr>
                </a:solidFill>
                <a:latin typeface="Papyrus" panose="03070502060502030205" pitchFamily="66" charset="0"/>
              </a:rPr>
              <a:t>The Abyssinian Breed                               History of the Abyssinian </a:t>
            </a:r>
          </a:p>
        </p:txBody>
      </p:sp>
      <p:pic>
        <p:nvPicPr>
          <p:cNvPr id="202762" name="Picture 10" descr="http://www.ijssellandabessijnen.nl/links/harryblok/Harry_Blok/gree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038528"/>
            <a:ext cx="3638550" cy="415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614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04800" y="-37322"/>
            <a:ext cx="9098902" cy="609597"/>
          </a:xfrm>
        </p:spPr>
        <p:txBody>
          <a:bodyPr>
            <a:normAutofit fontScale="90000"/>
          </a:bodyPr>
          <a:lstStyle/>
          <a:p>
            <a:pPr algn="l"/>
            <a:r>
              <a:rPr lang="en-US" dirty="0">
                <a:solidFill>
                  <a:schemeClr val="accent6">
                    <a:lumMod val="50000"/>
                  </a:schemeClr>
                </a:solidFill>
              </a:rPr>
              <a:t>            </a:t>
            </a:r>
            <a:r>
              <a:rPr lang="en-US" sz="3600" u="sng" dirty="0" err="1">
                <a:solidFill>
                  <a:schemeClr val="accent6">
                    <a:lumMod val="50000"/>
                  </a:schemeClr>
                </a:solidFill>
              </a:rPr>
              <a:t>P</a:t>
            </a:r>
            <a:r>
              <a:rPr lang="en-US" sz="3600" b="1" u="sng" dirty="0" err="1">
                <a:solidFill>
                  <a:schemeClr val="accent6">
                    <a:lumMod val="50000"/>
                  </a:schemeClr>
                </a:solidFill>
                <a:latin typeface="Papyrus" panose="03070502060502030205" pitchFamily="66" charset="0"/>
              </a:rPr>
              <a:t>atrie</a:t>
            </a:r>
            <a:r>
              <a:rPr lang="en-US" sz="3600" b="1" u="sng" dirty="0">
                <a:solidFill>
                  <a:schemeClr val="accent6">
                    <a:lumMod val="50000"/>
                  </a:schemeClr>
                </a:solidFill>
                <a:latin typeface="Papyrus" panose="03070502060502030205" pitchFamily="66" charset="0"/>
              </a:rPr>
              <a:t>:  Leiden Zoological Museum	</a:t>
            </a:r>
          </a:p>
        </p:txBody>
      </p:sp>
      <p:sp>
        <p:nvSpPr>
          <p:cNvPr id="17411" name="Rectangle 3"/>
          <p:cNvSpPr>
            <a:spLocks noGrp="1" noChangeArrowheads="1"/>
          </p:cNvSpPr>
          <p:nvPr>
            <p:ph idx="1"/>
          </p:nvPr>
        </p:nvSpPr>
        <p:spPr>
          <a:xfrm>
            <a:off x="381000" y="719955"/>
            <a:ext cx="8458200" cy="3124199"/>
          </a:xfrm>
        </p:spPr>
        <p:txBody>
          <a:bodyPr>
            <a:normAutofit fontScale="25000" lnSpcReduction="20000"/>
          </a:bodyPr>
          <a:lstStyle/>
          <a:p>
            <a:pPr>
              <a:lnSpc>
                <a:spcPct val="90000"/>
              </a:lnSpc>
              <a:buFontTx/>
              <a:buNone/>
            </a:pPr>
            <a:r>
              <a:rPr lang="en-US" sz="2800" dirty="0"/>
              <a:t>	</a:t>
            </a:r>
            <a:r>
              <a:rPr lang="en-US" sz="12800" b="1" i="1" dirty="0">
                <a:latin typeface="High Tower Text" panose="02040502050506030303" pitchFamily="18" charset="0"/>
              </a:rPr>
              <a:t>More recent genetic studies have identified the potential forbearers of the Abyssinian may have come from the coast of the Indian Ocean and parts of Southeast Asia. Leiden Zoological Museum in Holland has on display a ruddy ticked feline taxidermy which was purchased in the mid 1830s, and labeled as </a:t>
            </a:r>
            <a:r>
              <a:rPr lang="en-US" sz="12800" b="1" i="1" dirty="0" err="1">
                <a:latin typeface="High Tower Text" panose="02040502050506030303" pitchFamily="18" charset="0"/>
              </a:rPr>
              <a:t>Patrie</a:t>
            </a:r>
            <a:r>
              <a:rPr lang="en-US" sz="12800" b="1" i="1" dirty="0">
                <a:latin typeface="High Tower Text" panose="02040502050506030303" pitchFamily="18" charset="0"/>
              </a:rPr>
              <a:t>, </a:t>
            </a:r>
            <a:r>
              <a:rPr lang="en-US" sz="12800" b="1" i="1" dirty="0" err="1">
                <a:latin typeface="High Tower Text" panose="02040502050506030303" pitchFamily="18" charset="0"/>
              </a:rPr>
              <a:t>domestica</a:t>
            </a:r>
            <a:r>
              <a:rPr lang="en-US" sz="12800" b="1" i="1" dirty="0">
                <a:latin typeface="High Tower Text" panose="02040502050506030303" pitchFamily="18" charset="0"/>
              </a:rPr>
              <a:t> India. This indicates the possibility that the breed may have been introduced into England from India by colonists or merchants who frequently traveled between England and the Indian subcontinent.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4572000"/>
            <a:ext cx="3581400" cy="21336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l"/>
            <a:r>
              <a:rPr lang="en-US" u="sng"/>
              <a:t>Colors </a:t>
            </a:r>
            <a:r>
              <a:rPr lang="en-US"/>
              <a:t>– Cinnamon Silver</a:t>
            </a:r>
          </a:p>
        </p:txBody>
      </p:sp>
      <p:sp>
        <p:nvSpPr>
          <p:cNvPr id="37891" name="Rectangle 3"/>
          <p:cNvSpPr>
            <a:spLocks noGrp="1" noChangeArrowheads="1"/>
          </p:cNvSpPr>
          <p:nvPr>
            <p:ph type="body" sz="half" idx="1"/>
          </p:nvPr>
        </p:nvSpPr>
        <p:spPr>
          <a:xfrm>
            <a:off x="990600" y="1371600"/>
            <a:ext cx="7924800" cy="228600"/>
          </a:xfrm>
        </p:spPr>
        <p:txBody>
          <a:bodyPr>
            <a:normAutofit lnSpcReduction="10000"/>
          </a:bodyPr>
          <a:lstStyle/>
          <a:p>
            <a:pPr>
              <a:lnSpc>
                <a:spcPct val="80000"/>
              </a:lnSpc>
            </a:pPr>
            <a:endParaRPr lang="en-US" sz="1200"/>
          </a:p>
          <a:p>
            <a:pPr>
              <a:lnSpc>
                <a:spcPct val="80000"/>
              </a:lnSpc>
            </a:pPr>
            <a:endParaRPr lang="en-US" sz="1000"/>
          </a:p>
          <a:p>
            <a:pPr>
              <a:lnSpc>
                <a:spcPct val="80000"/>
              </a:lnSpc>
            </a:pPr>
            <a:endParaRPr lang="en-US" sz="800"/>
          </a:p>
          <a:p>
            <a:pPr>
              <a:lnSpc>
                <a:spcPct val="80000"/>
              </a:lnSpc>
            </a:pPr>
            <a:endParaRPr lang="en-US" sz="800"/>
          </a:p>
          <a:p>
            <a:pPr>
              <a:lnSpc>
                <a:spcPct val="80000"/>
              </a:lnSpc>
              <a:buFontTx/>
              <a:buNone/>
            </a:pPr>
            <a:endParaRPr lang="en-US" sz="800"/>
          </a:p>
        </p:txBody>
      </p:sp>
      <p:graphicFrame>
        <p:nvGraphicFramePr>
          <p:cNvPr id="37898" name="Object 10"/>
          <p:cNvGraphicFramePr>
            <a:graphicFrameLocks noGrp="1" noChangeAspect="1"/>
          </p:cNvGraphicFramePr>
          <p:nvPr>
            <p:ph sz="quarter" idx="2"/>
          </p:nvPr>
        </p:nvGraphicFramePr>
        <p:xfrm>
          <a:off x="685800" y="1676400"/>
          <a:ext cx="2452688" cy="4038600"/>
        </p:xfrm>
        <a:graphic>
          <a:graphicData uri="http://schemas.openxmlformats.org/presentationml/2006/ole">
            <mc:AlternateContent xmlns:mc="http://schemas.openxmlformats.org/markup-compatibility/2006">
              <mc:Choice xmlns:v="urn:schemas-microsoft-com:vml" Requires="v">
                <p:oleObj spid="_x0000_s38173" name="Bitmap Image" r:id="rId4" imgW="1531753" imgH="2521905" progId="PBrush">
                  <p:embed/>
                </p:oleObj>
              </mc:Choice>
              <mc:Fallback>
                <p:oleObj name="Bitmap Image" r:id="rId4" imgW="1531753" imgH="2521905" progId="PBrush">
                  <p:embed/>
                  <p:pic>
                    <p:nvPicPr>
                      <p:cNvPr id="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676400"/>
                        <a:ext cx="2452688"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894" name="Object 6"/>
          <p:cNvGraphicFramePr>
            <a:graphicFrameLocks noGrp="1" noChangeAspect="1"/>
          </p:cNvGraphicFramePr>
          <p:nvPr>
            <p:ph sz="quarter" idx="3"/>
          </p:nvPr>
        </p:nvGraphicFramePr>
        <p:xfrm>
          <a:off x="3200400" y="3810000"/>
          <a:ext cx="2970213" cy="2551113"/>
        </p:xfrm>
        <a:graphic>
          <a:graphicData uri="http://schemas.openxmlformats.org/presentationml/2006/ole">
            <mc:AlternateContent xmlns:mc="http://schemas.openxmlformats.org/markup-compatibility/2006">
              <mc:Choice xmlns:v="urn:schemas-microsoft-com:vml" Requires="v">
                <p:oleObj spid="_x0000_s38174" name="Bitmap Image" r:id="rId6" imgW="3505689" imgH="3010320" progId="PBrush">
                  <p:embed/>
                </p:oleObj>
              </mc:Choice>
              <mc:Fallback>
                <p:oleObj name="Bitmap Image" r:id="rId6" imgW="3505689" imgH="3010320" progId="PBrush">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3810000"/>
                        <a:ext cx="2970213" cy="255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7896" name="Picture 8"/>
          <p:cNvPicPr>
            <a:picLocks noChangeAspect="1" noChangeArrowheads="1"/>
          </p:cNvPicPr>
          <p:nvPr/>
        </p:nvPicPr>
        <p:blipFill>
          <a:blip r:embed="rId8" cstate="print"/>
          <a:srcRect/>
          <a:stretch>
            <a:fillRect/>
          </a:stretch>
        </p:blipFill>
        <p:spPr bwMode="auto">
          <a:xfrm>
            <a:off x="5638800" y="2209800"/>
            <a:ext cx="2711450" cy="2895600"/>
          </a:xfrm>
          <a:prstGeom prst="rect">
            <a:avLst/>
          </a:prstGeom>
          <a:noFill/>
          <a:ln w="9525">
            <a:noFill/>
            <a:miter lim="800000"/>
            <a:headEnd/>
            <a:tailEnd/>
          </a:ln>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l"/>
            <a:r>
              <a:rPr lang="en-US" u="sng" dirty="0"/>
              <a:t>Penalties</a:t>
            </a:r>
            <a:endParaRPr lang="en-US" dirty="0"/>
          </a:p>
        </p:txBody>
      </p:sp>
      <p:sp>
        <p:nvSpPr>
          <p:cNvPr id="37891" name="Rectangle 3"/>
          <p:cNvSpPr>
            <a:spLocks noGrp="1" noChangeArrowheads="1"/>
          </p:cNvSpPr>
          <p:nvPr>
            <p:ph type="body" sz="half" idx="1"/>
          </p:nvPr>
        </p:nvSpPr>
        <p:spPr>
          <a:xfrm>
            <a:off x="990600" y="1371600"/>
            <a:ext cx="7924800" cy="228600"/>
          </a:xfrm>
        </p:spPr>
        <p:txBody>
          <a:bodyPr>
            <a:normAutofit lnSpcReduction="10000"/>
          </a:bodyPr>
          <a:lstStyle/>
          <a:p>
            <a:pPr>
              <a:lnSpc>
                <a:spcPct val="80000"/>
              </a:lnSpc>
            </a:pPr>
            <a:endParaRPr lang="en-US" sz="1200"/>
          </a:p>
          <a:p>
            <a:pPr>
              <a:lnSpc>
                <a:spcPct val="80000"/>
              </a:lnSpc>
            </a:pPr>
            <a:endParaRPr lang="en-US" sz="1000"/>
          </a:p>
          <a:p>
            <a:pPr>
              <a:lnSpc>
                <a:spcPct val="80000"/>
              </a:lnSpc>
            </a:pPr>
            <a:endParaRPr lang="en-US" sz="800"/>
          </a:p>
          <a:p>
            <a:pPr>
              <a:lnSpc>
                <a:spcPct val="80000"/>
              </a:lnSpc>
            </a:pPr>
            <a:endParaRPr lang="en-US" sz="800"/>
          </a:p>
          <a:p>
            <a:pPr>
              <a:lnSpc>
                <a:spcPct val="80000"/>
              </a:lnSpc>
              <a:buFontTx/>
              <a:buNone/>
            </a:pPr>
            <a:endParaRPr lang="en-US" sz="80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990600"/>
            <a:ext cx="3771900" cy="5029200"/>
          </a:xfrm>
          <a:prstGeom prst="rect">
            <a:avLst/>
          </a:prstGeom>
        </p:spPr>
      </p:pic>
    </p:spTree>
    <p:extLst>
      <p:ext uri="{BB962C8B-B14F-4D97-AF65-F5344CB8AC3E}">
        <p14:creationId xmlns:p14="http://schemas.microsoft.com/office/powerpoint/2010/main" val="22497908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lgn="l"/>
            <a:r>
              <a:rPr lang="en-US" u="sng"/>
              <a:t>Penalties</a:t>
            </a:r>
          </a:p>
        </p:txBody>
      </p:sp>
      <p:sp>
        <p:nvSpPr>
          <p:cNvPr id="78851" name="Rectangle 3"/>
          <p:cNvSpPr>
            <a:spLocks noGrp="1" noChangeArrowheads="1"/>
          </p:cNvSpPr>
          <p:nvPr>
            <p:ph idx="1"/>
          </p:nvPr>
        </p:nvSpPr>
        <p:spPr/>
        <p:txBody>
          <a:bodyPr/>
          <a:lstStyle/>
          <a:p>
            <a:pPr>
              <a:lnSpc>
                <a:spcPct val="90000"/>
              </a:lnSpc>
            </a:pPr>
            <a:r>
              <a:rPr lang="en-US" sz="4000"/>
              <a:t>Color &amp; Pattern Faults</a:t>
            </a:r>
          </a:p>
          <a:p>
            <a:pPr lvl="1">
              <a:lnSpc>
                <a:spcPct val="90000"/>
              </a:lnSpc>
            </a:pPr>
            <a:r>
              <a:rPr lang="en-US" sz="3600"/>
              <a:t>“Mouse Coat” - Cold or gray coloration next to the skin</a:t>
            </a:r>
          </a:p>
          <a:p>
            <a:pPr lvl="1">
              <a:lnSpc>
                <a:spcPct val="90000"/>
              </a:lnSpc>
            </a:pPr>
            <a:r>
              <a:rPr lang="en-US" sz="3600"/>
              <a:t>Distinct broken necklaces</a:t>
            </a:r>
          </a:p>
          <a:p>
            <a:pPr lvl="1">
              <a:lnSpc>
                <a:spcPct val="90000"/>
              </a:lnSpc>
            </a:pPr>
            <a:r>
              <a:rPr lang="en-US" sz="3600"/>
              <a:t>Leg barring</a:t>
            </a:r>
          </a:p>
          <a:p>
            <a:pPr lvl="1">
              <a:lnSpc>
                <a:spcPct val="90000"/>
              </a:lnSpc>
            </a:pPr>
            <a:r>
              <a:rPr lang="en-US" sz="3600"/>
              <a:t>Chest splotches, stripes or barring</a:t>
            </a:r>
          </a:p>
          <a:p>
            <a:pPr lvl="1">
              <a:lnSpc>
                <a:spcPct val="90000"/>
              </a:lnSpc>
            </a:pPr>
            <a:r>
              <a:rPr lang="en-US" sz="3600"/>
              <a:t>Uneven ticking</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algn="l"/>
            <a:r>
              <a:rPr lang="en-US" u="sng"/>
              <a:t>Penalties</a:t>
            </a:r>
          </a:p>
        </p:txBody>
      </p:sp>
      <p:sp>
        <p:nvSpPr>
          <p:cNvPr id="80899" name="Rectangle 3"/>
          <p:cNvSpPr>
            <a:spLocks noGrp="1" noChangeArrowheads="1"/>
          </p:cNvSpPr>
          <p:nvPr>
            <p:ph idx="1"/>
          </p:nvPr>
        </p:nvSpPr>
        <p:spPr/>
        <p:txBody>
          <a:bodyPr/>
          <a:lstStyle/>
          <a:p>
            <a:r>
              <a:rPr lang="en-US" sz="4000" dirty="0"/>
              <a:t>Condition</a:t>
            </a:r>
          </a:p>
          <a:p>
            <a:pPr lvl="1"/>
            <a:r>
              <a:rPr lang="en-US" sz="3600" dirty="0"/>
              <a:t>Flabbiness of body</a:t>
            </a:r>
          </a:p>
          <a:p>
            <a:pPr lvl="1"/>
            <a:r>
              <a:rPr lang="en-US" sz="3600" dirty="0"/>
              <a:t>Lack of coat luster</a:t>
            </a:r>
          </a:p>
          <a:p>
            <a:pPr lvl="1"/>
            <a:r>
              <a:rPr lang="en-US" sz="3600" dirty="0"/>
              <a:t>Emaciation / lack of muscle</a:t>
            </a:r>
          </a:p>
          <a:p>
            <a:pPr lvl="1">
              <a:buFontTx/>
              <a:buNone/>
            </a:pPr>
            <a:endParaRPr lang="en-US" sz="3600" dirty="0"/>
          </a:p>
          <a:p>
            <a:pPr lvl="1"/>
            <a:r>
              <a:rPr lang="en-US" sz="3600" dirty="0"/>
              <a:t>Other:  Pale eye color, round eyes</a:t>
            </a:r>
          </a:p>
          <a:p>
            <a:pPr lvl="1"/>
            <a:endParaRPr lang="en-US" sz="3600" dirty="0"/>
          </a:p>
          <a:p>
            <a:pPr lvl="1">
              <a:buFontTx/>
              <a:buNone/>
            </a:pPr>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algn="l"/>
            <a:r>
              <a:rPr lang="en-US" u="sng"/>
              <a:t>Withholds</a:t>
            </a:r>
          </a:p>
        </p:txBody>
      </p:sp>
      <p:sp>
        <p:nvSpPr>
          <p:cNvPr id="182275" name="Rectangle 3"/>
          <p:cNvSpPr>
            <a:spLocks noGrp="1" noChangeArrowheads="1"/>
          </p:cNvSpPr>
          <p:nvPr>
            <p:ph idx="1"/>
          </p:nvPr>
        </p:nvSpPr>
        <p:spPr/>
        <p:txBody>
          <a:bodyPr/>
          <a:lstStyle/>
          <a:p>
            <a:r>
              <a:rPr lang="en-US" sz="3600"/>
              <a:t>Unbroken necklace</a:t>
            </a:r>
          </a:p>
          <a:p>
            <a:r>
              <a:rPr lang="en-US" sz="3600"/>
              <a:t>Reverse ticking – lacks the final dark tipping that is most easily seen in the absence of the dark spine line</a:t>
            </a:r>
          </a:p>
          <a:p>
            <a:r>
              <a:rPr lang="en-US" sz="3600"/>
              <a:t>White locket or white anywhere other than upper throat, chin, around nostrils &amp; lips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algn="l"/>
            <a:r>
              <a:rPr lang="en-US" u="sng"/>
              <a:t>Judging Techniques</a:t>
            </a:r>
          </a:p>
        </p:txBody>
      </p:sp>
      <p:sp>
        <p:nvSpPr>
          <p:cNvPr id="84995" name="Rectangle 3"/>
          <p:cNvSpPr>
            <a:spLocks noGrp="1" noChangeArrowheads="1"/>
          </p:cNvSpPr>
          <p:nvPr>
            <p:ph idx="1"/>
          </p:nvPr>
        </p:nvSpPr>
        <p:spPr>
          <a:xfrm>
            <a:off x="457200" y="1600200"/>
            <a:ext cx="8229600" cy="5029200"/>
          </a:xfrm>
        </p:spPr>
        <p:txBody>
          <a:bodyPr/>
          <a:lstStyle/>
          <a:p>
            <a:pPr>
              <a:lnSpc>
                <a:spcPct val="90000"/>
              </a:lnSpc>
            </a:pPr>
            <a:r>
              <a:rPr lang="en-US" sz="2800"/>
              <a:t>Feather – the toy of choice, but rabbit fur teasers can compete.  Actually anything will do!</a:t>
            </a:r>
          </a:p>
          <a:p>
            <a:pPr>
              <a:lnSpc>
                <a:spcPct val="90000"/>
              </a:lnSpc>
            </a:pPr>
            <a:r>
              <a:rPr lang="en-US" sz="2800"/>
              <a:t>Use the teaser to help you see them without manhandling too much</a:t>
            </a:r>
          </a:p>
          <a:p>
            <a:pPr>
              <a:lnSpc>
                <a:spcPct val="90000"/>
              </a:lnSpc>
            </a:pPr>
            <a:r>
              <a:rPr lang="en-US" sz="2800"/>
              <a:t>Feet on the table</a:t>
            </a:r>
          </a:p>
          <a:p>
            <a:pPr>
              <a:lnSpc>
                <a:spcPct val="90000"/>
              </a:lnSpc>
            </a:pPr>
            <a:r>
              <a:rPr lang="en-US" sz="2800"/>
              <a:t>Firm handling but not restrictive or they will fight to get away </a:t>
            </a:r>
          </a:p>
          <a:p>
            <a:pPr>
              <a:lnSpc>
                <a:spcPct val="90000"/>
              </a:lnSpc>
            </a:pPr>
            <a:r>
              <a:rPr lang="en-US" sz="2800"/>
              <a:t>Allow to climb the sisel poles</a:t>
            </a:r>
          </a:p>
          <a:p>
            <a:pPr>
              <a:lnSpc>
                <a:spcPct val="90000"/>
              </a:lnSpc>
            </a:pPr>
            <a:r>
              <a:rPr lang="en-US" sz="2800"/>
              <a:t>They are to be interactive with the environment – but they may not pay attention to you with all that goes on in the showhall.</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458755" y="228600"/>
            <a:ext cx="8229600" cy="1143000"/>
          </a:xfrm>
        </p:spPr>
        <p:txBody>
          <a:bodyPr/>
          <a:lstStyle/>
          <a:p>
            <a:pPr algn="l"/>
            <a:r>
              <a:rPr lang="en-US" dirty="0"/>
              <a:t>            </a:t>
            </a:r>
            <a:r>
              <a:rPr lang="en-US" u="sng" dirty="0"/>
              <a:t>Conclusion </a:t>
            </a:r>
          </a:p>
        </p:txBody>
      </p:sp>
      <p:sp>
        <p:nvSpPr>
          <p:cNvPr id="232451" name="Rectangle 3"/>
          <p:cNvSpPr>
            <a:spLocks noGrp="1" noChangeArrowheads="1"/>
          </p:cNvSpPr>
          <p:nvPr>
            <p:ph type="body" sz="half" idx="1"/>
          </p:nvPr>
        </p:nvSpPr>
        <p:spPr>
          <a:xfrm>
            <a:off x="457200" y="1371600"/>
            <a:ext cx="4038600" cy="4876800"/>
          </a:xfrm>
        </p:spPr>
        <p:txBody>
          <a:bodyPr>
            <a:normAutofit lnSpcReduction="10000"/>
          </a:bodyPr>
          <a:lstStyle/>
          <a:p>
            <a:pPr>
              <a:buFontTx/>
              <a:buNone/>
            </a:pPr>
            <a:r>
              <a:rPr lang="en-US" sz="3600"/>
              <a:t>   As with any breed, the more educated and familiar you become with the breed, the more subtleties you will begin to notice.</a:t>
            </a:r>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057401"/>
            <a:ext cx="4038600" cy="3182218"/>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l"/>
            <a:r>
              <a:rPr lang="en-US" b="1" dirty="0">
                <a:solidFill>
                  <a:schemeClr val="accent6">
                    <a:lumMod val="50000"/>
                  </a:schemeClr>
                </a:solidFill>
                <a:latin typeface="Papyrus" panose="03070502060502030205" pitchFamily="66" charset="0"/>
              </a:rPr>
              <a:t>                  </a:t>
            </a:r>
            <a:r>
              <a:rPr lang="en-US" b="1" u="sng" dirty="0">
                <a:solidFill>
                  <a:schemeClr val="accent6">
                    <a:lumMod val="50000"/>
                  </a:schemeClr>
                </a:solidFill>
                <a:latin typeface="Papyrus" panose="03070502060502030205" pitchFamily="66" charset="0"/>
              </a:rPr>
              <a:t>Bunny Cat</a:t>
            </a:r>
          </a:p>
        </p:txBody>
      </p:sp>
      <p:sp>
        <p:nvSpPr>
          <p:cNvPr id="15363" name="Rectangle 3"/>
          <p:cNvSpPr>
            <a:spLocks noGrp="1" noChangeArrowheads="1"/>
          </p:cNvSpPr>
          <p:nvPr>
            <p:ph type="body" sz="half" idx="1"/>
          </p:nvPr>
        </p:nvSpPr>
        <p:spPr>
          <a:xfrm>
            <a:off x="457200" y="1417638"/>
            <a:ext cx="7620000" cy="5364162"/>
          </a:xfrm>
        </p:spPr>
        <p:txBody>
          <a:bodyPr/>
          <a:lstStyle/>
          <a:p>
            <a:pPr>
              <a:buFontTx/>
              <a:buNone/>
            </a:pPr>
            <a:r>
              <a:rPr lang="en-US" sz="2800" dirty="0"/>
              <a:t>	</a:t>
            </a:r>
            <a:r>
              <a:rPr lang="en-US" sz="3600" b="1" dirty="0">
                <a:latin typeface="High Tower Text" panose="02040502050506030303" pitchFamily="18" charset="0"/>
              </a:rPr>
              <a:t>Some others believe that the English developed the Abyssinian by crossing silver and brown tabbies with the British ticked “Bunny” cats.</a:t>
            </a:r>
          </a:p>
          <a:p>
            <a:pPr>
              <a:buFontTx/>
              <a:buNone/>
            </a:pPr>
            <a:endParaRPr lang="en-US" sz="3600" dirty="0"/>
          </a:p>
          <a:p>
            <a:pPr>
              <a:buFontTx/>
              <a:buNone/>
            </a:pPr>
            <a:r>
              <a:rPr lang="en-US" dirty="0"/>
              <a:t>	</a:t>
            </a:r>
            <a:endParaRPr lang="en-US" sz="2800" dirty="0"/>
          </a:p>
        </p:txBody>
      </p:sp>
      <p:pic>
        <p:nvPicPr>
          <p:cNvPr id="233474" name="Picture 2" descr="http://www.ijssellandabessijnen.nl/links/harryblok/Harry_Blok/taitou.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171700" y="4038600"/>
            <a:ext cx="4191000" cy="220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b="1" u="sng" dirty="0">
                <a:solidFill>
                  <a:schemeClr val="accent6">
                    <a:lumMod val="50000"/>
                  </a:schemeClr>
                </a:solidFill>
                <a:latin typeface="Papyrus" panose="03070502060502030205" pitchFamily="66" charset="0"/>
              </a:rPr>
              <a:t>Zula, the </a:t>
            </a:r>
            <a:r>
              <a:rPr lang="en-US" b="1" u="sng" dirty="0" err="1">
                <a:solidFill>
                  <a:schemeClr val="accent6">
                    <a:lumMod val="50000"/>
                  </a:schemeClr>
                </a:solidFill>
                <a:latin typeface="Papyrus" panose="03070502060502030205" pitchFamily="66" charset="0"/>
              </a:rPr>
              <a:t>Abyssinain</a:t>
            </a:r>
            <a:r>
              <a:rPr lang="en-US" b="1" u="sng" dirty="0">
                <a:solidFill>
                  <a:schemeClr val="accent6">
                    <a:lumMod val="50000"/>
                  </a:schemeClr>
                </a:solidFill>
                <a:latin typeface="Papyrus" panose="03070502060502030205" pitchFamily="66" charset="0"/>
              </a:rPr>
              <a:t> wins 3</a:t>
            </a:r>
            <a:r>
              <a:rPr lang="en-US" b="1" u="sng" baseline="30000" dirty="0">
                <a:solidFill>
                  <a:schemeClr val="accent6">
                    <a:lumMod val="50000"/>
                  </a:schemeClr>
                </a:solidFill>
                <a:latin typeface="Papyrus" panose="03070502060502030205" pitchFamily="66" charset="0"/>
              </a:rPr>
              <a:t>rd</a:t>
            </a:r>
            <a:r>
              <a:rPr lang="en-US" b="1" u="sng" dirty="0">
                <a:solidFill>
                  <a:schemeClr val="accent6">
                    <a:lumMod val="50000"/>
                  </a:schemeClr>
                </a:solidFill>
                <a:latin typeface="Papyrus" panose="03070502060502030205" pitchFamily="66" charset="0"/>
              </a:rPr>
              <a:t> prize                           Crystal Palace, UK</a:t>
            </a:r>
          </a:p>
        </p:txBody>
      </p:sp>
      <p:sp>
        <p:nvSpPr>
          <p:cNvPr id="3" name="TextBox 2"/>
          <p:cNvSpPr txBox="1"/>
          <p:nvPr/>
        </p:nvSpPr>
        <p:spPr>
          <a:xfrm>
            <a:off x="3735117" y="1295400"/>
            <a:ext cx="5180283" cy="5816104"/>
          </a:xfrm>
          <a:prstGeom prst="rect">
            <a:avLst/>
          </a:prstGeom>
          <a:noFill/>
        </p:spPr>
        <p:txBody>
          <a:bodyPr wrap="square" rtlCol="0">
            <a:spAutoFit/>
          </a:bodyPr>
          <a:lstStyle/>
          <a:p>
            <a:r>
              <a:rPr lang="en-US" sz="2800" b="1" i="1" dirty="0">
                <a:latin typeface="High Tower Text" panose="02040502050506030303" pitchFamily="18" charset="0"/>
              </a:rPr>
              <a:t>The first mention of an Abyssinian was  in the January 27, 1872 issue,  Harper's Weekly where the 3rd prize in the December, 1871 Crystal Palace show was taken by the Abyssinian Cat ("captured in the late Abyssinian War"). This article is accompanied by an illustration of the Abyssinian Cat. The description reads: "Zula, the property of Mrs. Captain Barrett-Lennard. This cat was brought from Abyssinia at the conclusion of the war..."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165" y="1380316"/>
            <a:ext cx="3299688" cy="5516562"/>
          </a:xfrm>
          <a:prstGeom prst="rect">
            <a:avLst/>
          </a:prstGeom>
        </p:spPr>
      </p:pic>
    </p:spTree>
    <p:extLst>
      <p:ext uri="{BB962C8B-B14F-4D97-AF65-F5344CB8AC3E}">
        <p14:creationId xmlns:p14="http://schemas.microsoft.com/office/powerpoint/2010/main" val="302391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855" y="-76199"/>
            <a:ext cx="8229600" cy="1447800"/>
          </a:xfrm>
        </p:spPr>
        <p:txBody>
          <a:bodyPr>
            <a:normAutofit/>
          </a:bodyPr>
          <a:lstStyle/>
          <a:p>
            <a:r>
              <a:rPr lang="en-US" sz="3600" b="1" u="sng" dirty="0" err="1">
                <a:solidFill>
                  <a:schemeClr val="accent6">
                    <a:lumMod val="50000"/>
                  </a:schemeClr>
                </a:solidFill>
                <a:latin typeface="Papyrus" panose="03070502060502030205" pitchFamily="66" charset="0"/>
              </a:rPr>
              <a:t>Sedgemere</a:t>
            </a:r>
            <a:r>
              <a:rPr lang="en-US" sz="3600" b="1" u="sng" dirty="0">
                <a:solidFill>
                  <a:schemeClr val="accent6">
                    <a:lumMod val="50000"/>
                  </a:schemeClr>
                </a:solidFill>
                <a:latin typeface="Papyrus" panose="03070502060502030205" pitchFamily="66" charset="0"/>
              </a:rPr>
              <a:t> Bottle &amp; </a:t>
            </a:r>
            <a:r>
              <a:rPr lang="en-US" sz="3600" b="1" u="sng" dirty="0" err="1">
                <a:solidFill>
                  <a:schemeClr val="accent6">
                    <a:lumMod val="50000"/>
                  </a:schemeClr>
                </a:solidFill>
                <a:latin typeface="Papyrus" panose="03070502060502030205" pitchFamily="66" charset="0"/>
              </a:rPr>
              <a:t>Sedgemere</a:t>
            </a:r>
            <a:r>
              <a:rPr lang="en-US" sz="3600" b="1" u="sng" dirty="0">
                <a:solidFill>
                  <a:schemeClr val="accent6">
                    <a:lumMod val="50000"/>
                  </a:schemeClr>
                </a:solidFill>
                <a:latin typeface="Papyrus" panose="03070502060502030205" pitchFamily="66" charset="0"/>
              </a:rPr>
              <a:t> Peaty</a:t>
            </a:r>
            <a:br>
              <a:rPr lang="en-US" sz="3600" b="1" u="sng" dirty="0">
                <a:solidFill>
                  <a:schemeClr val="accent6">
                    <a:lumMod val="50000"/>
                  </a:schemeClr>
                </a:solidFill>
                <a:latin typeface="Papyrus" panose="03070502060502030205" pitchFamily="66" charset="0"/>
              </a:rPr>
            </a:br>
            <a:r>
              <a:rPr lang="en-US" sz="3600" b="1" u="sng" dirty="0">
                <a:solidFill>
                  <a:schemeClr val="accent6">
                    <a:lumMod val="50000"/>
                  </a:schemeClr>
                </a:solidFill>
                <a:latin typeface="Papyrus" panose="03070502060502030205" pitchFamily="66" charset="0"/>
              </a:rPr>
              <a:t>Owned/Bred By Sam </a:t>
            </a:r>
            <a:r>
              <a:rPr lang="en-US" sz="3600" b="1" u="sng" dirty="0" err="1">
                <a:solidFill>
                  <a:schemeClr val="accent6">
                    <a:lumMod val="50000"/>
                  </a:schemeClr>
                </a:solidFill>
                <a:latin typeface="Papyrus" panose="03070502060502030205" pitchFamily="66" charset="0"/>
              </a:rPr>
              <a:t>Woodiwiss</a:t>
            </a:r>
            <a:endParaRPr lang="en-US" sz="3600" b="1" u="sng" dirty="0">
              <a:solidFill>
                <a:schemeClr val="accent6">
                  <a:lumMod val="50000"/>
                </a:schemeClr>
              </a:solidFill>
              <a:latin typeface="Papyrus" panose="03070502060502030205" pitchFamily="66"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057400"/>
            <a:ext cx="4800600" cy="4114800"/>
          </a:xfrm>
          <a:prstGeom prst="rect">
            <a:avLst/>
          </a:prstGeom>
        </p:spPr>
      </p:pic>
      <p:sp>
        <p:nvSpPr>
          <p:cNvPr id="6" name="TextBox 5"/>
          <p:cNvSpPr txBox="1"/>
          <p:nvPr/>
        </p:nvSpPr>
        <p:spPr>
          <a:xfrm>
            <a:off x="4953000" y="1164134"/>
            <a:ext cx="4191000" cy="5693866"/>
          </a:xfrm>
          <a:prstGeom prst="rect">
            <a:avLst/>
          </a:prstGeom>
          <a:noFill/>
        </p:spPr>
        <p:txBody>
          <a:bodyPr wrap="square" rtlCol="0">
            <a:spAutoFit/>
          </a:bodyPr>
          <a:lstStyle/>
          <a:p>
            <a:r>
              <a:rPr lang="en-US" sz="2800" b="1" dirty="0">
                <a:latin typeface="High Tower Text" panose="02040502050506030303" pitchFamily="18" charset="0"/>
              </a:rPr>
              <a:t>First Pair to gain fame in England were Bottle &amp; Peaty. (Center &amp; Right .. A Manx to Left)  The first Abyssinian registrations occurred in 1896, and the stud book of the National Cat Club reveals that </a:t>
            </a:r>
            <a:r>
              <a:rPr lang="en-US" sz="2800" b="1" dirty="0" err="1">
                <a:latin typeface="High Tower Text" panose="02040502050506030303" pitchFamily="18" charset="0"/>
              </a:rPr>
              <a:t>Sedgemere</a:t>
            </a:r>
            <a:r>
              <a:rPr lang="en-US" sz="2800" b="1" dirty="0">
                <a:latin typeface="High Tower Text" panose="02040502050506030303" pitchFamily="18" charset="0"/>
              </a:rPr>
              <a:t> Bottle, born in 1892, and </a:t>
            </a:r>
            <a:r>
              <a:rPr lang="en-US" sz="2800" b="1" dirty="0" err="1">
                <a:latin typeface="High Tower Text" panose="02040502050506030303" pitchFamily="18" charset="0"/>
              </a:rPr>
              <a:t>Sedgemere</a:t>
            </a:r>
            <a:r>
              <a:rPr lang="en-US" sz="2800" b="1" dirty="0">
                <a:latin typeface="High Tower Text" panose="02040502050506030303" pitchFamily="18" charset="0"/>
              </a:rPr>
              <a:t> Peaty, born in 1894, were registered by Mr. Sam </a:t>
            </a:r>
            <a:r>
              <a:rPr lang="en-US" sz="2800" b="1" dirty="0" err="1">
                <a:latin typeface="High Tower Text" panose="02040502050506030303" pitchFamily="18" charset="0"/>
              </a:rPr>
              <a:t>Woodiwiss</a:t>
            </a:r>
            <a:r>
              <a:rPr lang="en-US" sz="2800" b="1" dirty="0">
                <a:latin typeface="High Tower Text" panose="02040502050506030303" pitchFamily="18" charset="0"/>
              </a:rPr>
              <a:t>.</a:t>
            </a:r>
          </a:p>
        </p:txBody>
      </p:sp>
    </p:spTree>
    <p:extLst>
      <p:ext uri="{BB962C8B-B14F-4D97-AF65-F5344CB8AC3E}">
        <p14:creationId xmlns:p14="http://schemas.microsoft.com/office/powerpoint/2010/main" val="1298480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7800"/>
          </a:xfrm>
        </p:spPr>
        <p:txBody>
          <a:bodyPr>
            <a:normAutofit/>
          </a:bodyPr>
          <a:lstStyle/>
          <a:p>
            <a:r>
              <a:rPr lang="en-US" sz="3200" b="1" u="sng" dirty="0">
                <a:solidFill>
                  <a:schemeClr val="accent6">
                    <a:lumMod val="50000"/>
                  </a:schemeClr>
                </a:solidFill>
                <a:latin typeface="Papyrus" panose="03070502060502030205" pitchFamily="66" charset="0"/>
              </a:rPr>
              <a:t>Largest Abyssinian Catteries in England</a:t>
            </a:r>
          </a:p>
        </p:txBody>
      </p:sp>
      <p:sp>
        <p:nvSpPr>
          <p:cNvPr id="4" name="TextBox 3"/>
          <p:cNvSpPr txBox="1"/>
          <p:nvPr/>
        </p:nvSpPr>
        <p:spPr>
          <a:xfrm>
            <a:off x="914400" y="990600"/>
            <a:ext cx="8229600" cy="6001643"/>
          </a:xfrm>
          <a:prstGeom prst="rect">
            <a:avLst/>
          </a:prstGeom>
          <a:noFill/>
        </p:spPr>
        <p:txBody>
          <a:bodyPr wrap="square" rtlCol="0">
            <a:spAutoFit/>
          </a:bodyPr>
          <a:lstStyle/>
          <a:p>
            <a:pPr marL="285750" indent="-285750">
              <a:buFont typeface="Arial" panose="020B0604020202020204" pitchFamily="34" charset="0"/>
              <a:buChar char="•"/>
            </a:pPr>
            <a:r>
              <a:rPr lang="en-US" sz="3200" b="1" i="1" dirty="0">
                <a:latin typeface="High Tower Text" panose="02040502050506030303" pitchFamily="18" charset="0"/>
              </a:rPr>
              <a:t>Woodrooffe Cattery: Major Sydney </a:t>
            </a:r>
            <a:r>
              <a:rPr lang="en-US" sz="3200" b="1" i="1" dirty="0" err="1">
                <a:latin typeface="High Tower Text" panose="02040502050506030303" pitchFamily="18" charset="0"/>
              </a:rPr>
              <a:t>Woodiwiss</a:t>
            </a:r>
            <a:endParaRPr lang="en-US" sz="3200" b="1" i="1" dirty="0">
              <a:latin typeface="High Tower Text" panose="02040502050506030303" pitchFamily="18" charset="0"/>
            </a:endParaRPr>
          </a:p>
          <a:p>
            <a:pPr marL="285750" indent="-285750">
              <a:buFont typeface="Arial" panose="020B0604020202020204" pitchFamily="34" charset="0"/>
              <a:buChar char="•"/>
            </a:pPr>
            <a:r>
              <a:rPr lang="en-US" sz="3200" b="1" i="1" dirty="0" err="1">
                <a:latin typeface="High Tower Text" panose="02040502050506030303" pitchFamily="18" charset="0"/>
              </a:rPr>
              <a:t>Croham</a:t>
            </a:r>
            <a:r>
              <a:rPr lang="en-US" sz="3200" b="1" i="1" dirty="0">
                <a:latin typeface="High Tower Text" panose="02040502050506030303" pitchFamily="18" charset="0"/>
              </a:rPr>
              <a:t> Cattery: Mrs. Clare </a:t>
            </a:r>
            <a:r>
              <a:rPr lang="en-US" sz="3200" b="1" i="1" dirty="0" err="1">
                <a:latin typeface="High Tower Text" panose="02040502050506030303" pitchFamily="18" charset="0"/>
              </a:rPr>
              <a:t>Basnett</a:t>
            </a:r>
            <a:endParaRPr lang="en-US" sz="3200" b="1" i="1" dirty="0">
              <a:latin typeface="High Tower Text" panose="02040502050506030303" pitchFamily="18" charset="0"/>
            </a:endParaRPr>
          </a:p>
          <a:p>
            <a:pPr marL="285750" indent="-285750">
              <a:buFont typeface="Arial" panose="020B0604020202020204" pitchFamily="34" charset="0"/>
              <a:buChar char="•"/>
            </a:pPr>
            <a:endParaRPr lang="en-US" sz="3200" b="1" i="1" dirty="0">
              <a:latin typeface="High Tower Text" panose="02040502050506030303" pitchFamily="18" charset="0"/>
            </a:endParaRPr>
          </a:p>
          <a:p>
            <a:r>
              <a:rPr lang="en-US" sz="3200" b="1" i="1" dirty="0">
                <a:latin typeface="High Tower Text" panose="02040502050506030303" pitchFamily="18" charset="0"/>
              </a:rPr>
              <a:t>The foundation of the American Abyssinian as we know it came from these two catteries. During the  Second World War, catteries struggled and became small due to the  food shortages and the fear of being bombed.  It is documented that only twelve Abyssinians survived World War Two, although there were imported Abyssinians already in the US.  Through it all, the Abyssinian lines were able to move forward</a:t>
            </a:r>
            <a:r>
              <a:rPr lang="en-US" sz="2800" b="1" i="1" dirty="0">
                <a:latin typeface="High Tower Text" panose="02040502050506030303" pitchFamily="18" charset="0"/>
              </a:rPr>
              <a:t>. </a:t>
            </a:r>
          </a:p>
        </p:txBody>
      </p:sp>
    </p:spTree>
    <p:extLst>
      <p:ext uri="{BB962C8B-B14F-4D97-AF65-F5344CB8AC3E}">
        <p14:creationId xmlns:p14="http://schemas.microsoft.com/office/powerpoint/2010/main" val="1096633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22238"/>
            <a:ext cx="8229600" cy="639762"/>
          </a:xfrm>
        </p:spPr>
        <p:txBody>
          <a:bodyPr>
            <a:normAutofit fontScale="90000"/>
          </a:bodyPr>
          <a:lstStyle/>
          <a:p>
            <a:r>
              <a:rPr lang="en-US" b="1" u="sng" dirty="0" err="1">
                <a:solidFill>
                  <a:schemeClr val="accent6">
                    <a:lumMod val="50000"/>
                  </a:schemeClr>
                </a:solidFill>
                <a:latin typeface="Papyrus" panose="03070502060502030205" pitchFamily="66" charset="0"/>
              </a:rPr>
              <a:t>Aluminium</a:t>
            </a:r>
            <a:r>
              <a:rPr lang="en-US" b="1" u="sng" dirty="0">
                <a:solidFill>
                  <a:schemeClr val="accent6">
                    <a:lumMod val="50000"/>
                  </a:schemeClr>
                </a:solidFill>
                <a:latin typeface="Papyrus" panose="03070502060502030205" pitchFamily="66" charset="0"/>
              </a:rPr>
              <a:t> II</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3024"/>
            <a:ext cx="9144000" cy="4267200"/>
          </a:xfrm>
          <a:prstGeom prst="rect">
            <a:avLst/>
          </a:prstGeom>
        </p:spPr>
      </p:pic>
      <p:sp>
        <p:nvSpPr>
          <p:cNvPr id="5" name="TextBox 4"/>
          <p:cNvSpPr txBox="1"/>
          <p:nvPr/>
        </p:nvSpPr>
        <p:spPr>
          <a:xfrm>
            <a:off x="647700" y="518350"/>
            <a:ext cx="7848600" cy="2308324"/>
          </a:xfrm>
          <a:prstGeom prst="rect">
            <a:avLst/>
          </a:prstGeom>
          <a:noFill/>
        </p:spPr>
        <p:txBody>
          <a:bodyPr wrap="square" rtlCol="0">
            <a:spAutoFit/>
          </a:bodyPr>
          <a:lstStyle/>
          <a:p>
            <a:r>
              <a:rPr lang="en-US" sz="2400" b="1" i="1" dirty="0">
                <a:latin typeface="High Tower Text" panose="02040502050506030303" pitchFamily="18" charset="0"/>
              </a:rPr>
              <a:t>Aluminum II was born on September 2, 1907, and was acquired by Miss J.R. </a:t>
            </a:r>
            <a:r>
              <a:rPr lang="en-US" sz="2400" b="1" i="1" dirty="0" err="1">
                <a:latin typeface="High Tower Text" panose="02040502050506030303" pitchFamily="18" charset="0"/>
              </a:rPr>
              <a:t>Cathcart</a:t>
            </a:r>
            <a:r>
              <a:rPr lang="en-US" sz="2400" b="1" i="1" dirty="0">
                <a:latin typeface="High Tower Text" panose="02040502050506030303" pitchFamily="18" charset="0"/>
              </a:rPr>
              <a:t> of the United States.   Miss </a:t>
            </a:r>
            <a:r>
              <a:rPr lang="en-US" sz="2400" b="1" i="1" dirty="0" err="1">
                <a:latin typeface="High Tower Text" panose="02040502050506030303" pitchFamily="18" charset="0"/>
              </a:rPr>
              <a:t>Cathcart</a:t>
            </a:r>
            <a:r>
              <a:rPr lang="en-US" sz="2400" b="1" i="1" dirty="0">
                <a:latin typeface="High Tower Text" panose="02040502050506030303" pitchFamily="18" charset="0"/>
              </a:rPr>
              <a:t> also obtained another cat, a female named Salt. According to Mrs. Zanetti (Zanetti, Dennis, and </a:t>
            </a:r>
            <a:r>
              <a:rPr lang="en-US" sz="2400" b="1" i="1" dirty="0" err="1">
                <a:latin typeface="High Tower Text" panose="02040502050506030303" pitchFamily="18" charset="0"/>
              </a:rPr>
              <a:t>Hantzmon</a:t>
            </a:r>
            <a:r>
              <a:rPr lang="en-US" sz="2400" b="1" i="1" dirty="0">
                <a:latin typeface="High Tower Text" panose="02040502050506030303" pitchFamily="18" charset="0"/>
              </a:rPr>
              <a:t>, 1906) Aluminum II and Salt were the first imports to the United States.</a:t>
            </a:r>
            <a:br>
              <a:rPr lang="en-US" sz="2400" b="1" i="1" dirty="0">
                <a:latin typeface="High Tower Text" panose="02040502050506030303" pitchFamily="18" charset="0"/>
              </a:rPr>
            </a:br>
            <a:endParaRPr lang="en-US" sz="2400" b="1" i="1" dirty="0">
              <a:latin typeface="High Tower Text" panose="02040502050506030303" pitchFamily="18" charset="0"/>
            </a:endParaRPr>
          </a:p>
        </p:txBody>
      </p:sp>
    </p:spTree>
    <p:extLst>
      <p:ext uri="{BB962C8B-B14F-4D97-AF65-F5344CB8AC3E}">
        <p14:creationId xmlns:p14="http://schemas.microsoft.com/office/powerpoint/2010/main" val="2242405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639762"/>
          </a:xfrm>
        </p:spPr>
        <p:txBody>
          <a:bodyPr>
            <a:noAutofit/>
          </a:bodyPr>
          <a:lstStyle/>
          <a:p>
            <a:r>
              <a:rPr lang="en-US" sz="3600" b="1" u="sng" dirty="0" err="1">
                <a:solidFill>
                  <a:schemeClr val="accent6">
                    <a:lumMod val="50000"/>
                  </a:schemeClr>
                </a:solidFill>
                <a:latin typeface="Papyrus" panose="03070502060502030205" pitchFamily="66" charset="0"/>
              </a:rPr>
              <a:t>Ras</a:t>
            </a:r>
            <a:r>
              <a:rPr lang="en-US" sz="3600" b="1" u="sng" dirty="0">
                <a:solidFill>
                  <a:schemeClr val="accent6">
                    <a:lumMod val="50000"/>
                  </a:schemeClr>
                </a:solidFill>
                <a:latin typeface="Papyrus" panose="03070502060502030205" pitchFamily="66" charset="0"/>
              </a:rPr>
              <a:t> Dashan:   Son of                            </a:t>
            </a:r>
            <a:r>
              <a:rPr lang="en-US" sz="3600" b="1" u="sng" dirty="0" err="1">
                <a:solidFill>
                  <a:schemeClr val="accent6">
                    <a:lumMod val="50000"/>
                  </a:schemeClr>
                </a:solidFill>
                <a:latin typeface="Papyrus" panose="03070502060502030205" pitchFamily="66" charset="0"/>
              </a:rPr>
              <a:t>Aluminium</a:t>
            </a:r>
            <a:r>
              <a:rPr lang="en-US" sz="3600" b="1" u="sng" dirty="0">
                <a:solidFill>
                  <a:schemeClr val="accent6">
                    <a:lumMod val="50000"/>
                  </a:schemeClr>
                </a:solidFill>
                <a:latin typeface="Papyrus" panose="03070502060502030205" pitchFamily="66" charset="0"/>
              </a:rPr>
              <a:t> II &amp; </a:t>
            </a:r>
            <a:r>
              <a:rPr lang="en-US" sz="3600" b="1" u="sng" dirty="0" err="1">
                <a:solidFill>
                  <a:schemeClr val="accent6">
                    <a:lumMod val="50000"/>
                  </a:schemeClr>
                </a:solidFill>
                <a:latin typeface="Papyrus" panose="03070502060502030205" pitchFamily="66" charset="0"/>
              </a:rPr>
              <a:t>Linga</a:t>
            </a:r>
            <a:r>
              <a:rPr lang="en-US" sz="3600" b="1" u="sng" dirty="0">
                <a:solidFill>
                  <a:schemeClr val="accent6">
                    <a:lumMod val="50000"/>
                  </a:schemeClr>
                </a:solidFill>
                <a:latin typeface="Papyrus" panose="03070502060502030205" pitchFamily="66" charset="0"/>
              </a:rPr>
              <a:t>  </a:t>
            </a:r>
            <a:r>
              <a:rPr lang="en-US" sz="3600" b="1" dirty="0">
                <a:solidFill>
                  <a:schemeClr val="accent6">
                    <a:lumMod val="50000"/>
                  </a:schemeClr>
                </a:solidFill>
                <a:latin typeface="Papyrus" panose="03070502060502030205" pitchFamily="66" charset="0"/>
              </a:rPr>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 y="1973997"/>
            <a:ext cx="9144000" cy="4876800"/>
          </a:xfrm>
          <a:prstGeom prst="rect">
            <a:avLst/>
          </a:prstGeom>
        </p:spPr>
      </p:pic>
      <p:sp>
        <p:nvSpPr>
          <p:cNvPr id="5" name="TextBox 4"/>
          <p:cNvSpPr txBox="1"/>
          <p:nvPr/>
        </p:nvSpPr>
        <p:spPr>
          <a:xfrm>
            <a:off x="1981200" y="1219200"/>
            <a:ext cx="5638800" cy="830997"/>
          </a:xfrm>
          <a:prstGeom prst="rect">
            <a:avLst/>
          </a:prstGeom>
          <a:noFill/>
        </p:spPr>
        <p:txBody>
          <a:bodyPr wrap="square" rtlCol="0">
            <a:spAutoFit/>
          </a:bodyPr>
          <a:lstStyle/>
          <a:p>
            <a:r>
              <a:rPr lang="en-US" sz="2400" b="1" i="1" dirty="0">
                <a:latin typeface="High Tower Text" panose="02040502050506030303" pitchFamily="18" charset="0"/>
              </a:rPr>
              <a:t>Note the Color: 23 - Ruddy color.</a:t>
            </a:r>
          </a:p>
          <a:p>
            <a:r>
              <a:rPr lang="en-US" sz="2400" b="1" i="1" dirty="0">
                <a:latin typeface="High Tower Text" panose="02040502050506030303" pitchFamily="18" charset="0"/>
              </a:rPr>
              <a:t>Sire was a silver &amp; the Dam was a ruddy ( 23)  </a:t>
            </a:r>
          </a:p>
        </p:txBody>
      </p:sp>
    </p:spTree>
    <p:extLst>
      <p:ext uri="{BB962C8B-B14F-4D97-AF65-F5344CB8AC3E}">
        <p14:creationId xmlns:p14="http://schemas.microsoft.com/office/powerpoint/2010/main" val="2496344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11238"/>
            <a:ext cx="8229600" cy="1143000"/>
          </a:xfrm>
        </p:spPr>
        <p:txBody>
          <a:bodyPr>
            <a:normAutofit/>
          </a:bodyPr>
          <a:lstStyle/>
          <a:p>
            <a:r>
              <a:rPr lang="en-US" sz="3200" b="1" u="sng" dirty="0">
                <a:solidFill>
                  <a:schemeClr val="accent6">
                    <a:lumMod val="50000"/>
                  </a:schemeClr>
                </a:solidFill>
                <a:latin typeface="Papyrus" panose="03070502060502030205" pitchFamily="66" charset="0"/>
              </a:rPr>
              <a:t>Woodrooffe </a:t>
            </a:r>
            <a:r>
              <a:rPr lang="en-US" sz="3200" b="1" u="sng" dirty="0" err="1">
                <a:solidFill>
                  <a:schemeClr val="accent6">
                    <a:lumMod val="50000"/>
                  </a:schemeClr>
                </a:solidFill>
                <a:latin typeface="Papyrus" panose="03070502060502030205" pitchFamily="66" charset="0"/>
              </a:rPr>
              <a:t>Ena</a:t>
            </a:r>
            <a:r>
              <a:rPr lang="en-US" sz="3200" b="1" u="sng" dirty="0">
                <a:solidFill>
                  <a:schemeClr val="accent6">
                    <a:lumMod val="50000"/>
                  </a:schemeClr>
                </a:solidFill>
                <a:latin typeface="Papyrus" panose="03070502060502030205" pitchFamily="66" charset="0"/>
              </a:rPr>
              <a:t> of Newton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438400"/>
            <a:ext cx="9144000" cy="4508676"/>
          </a:xfrm>
          <a:prstGeom prst="rect">
            <a:avLst/>
          </a:prstGeom>
        </p:spPr>
      </p:pic>
      <p:sp>
        <p:nvSpPr>
          <p:cNvPr id="4" name="TextBox 3"/>
          <p:cNvSpPr txBox="1"/>
          <p:nvPr/>
        </p:nvSpPr>
        <p:spPr>
          <a:xfrm>
            <a:off x="1219200" y="499408"/>
            <a:ext cx="6553200" cy="1938992"/>
          </a:xfrm>
          <a:prstGeom prst="rect">
            <a:avLst/>
          </a:prstGeom>
          <a:noFill/>
        </p:spPr>
        <p:txBody>
          <a:bodyPr wrap="square" rtlCol="0">
            <a:spAutoFit/>
          </a:bodyPr>
          <a:lstStyle/>
          <a:p>
            <a:r>
              <a:rPr lang="en-US" sz="2400" b="1" i="1" dirty="0">
                <a:latin typeface="High Tower Text" panose="02040502050506030303" pitchFamily="18" charset="0"/>
              </a:rPr>
              <a:t>From 1920 until 1934 no trace of Abyssinians could be found in the US.  Miss Mary </a:t>
            </a:r>
            <a:r>
              <a:rPr lang="en-US" sz="2400" b="1" i="1" dirty="0" err="1">
                <a:latin typeface="High Tower Text" panose="02040502050506030303" pitchFamily="18" charset="0"/>
              </a:rPr>
              <a:t>Hantzmon</a:t>
            </a:r>
            <a:r>
              <a:rPr lang="en-US" sz="2400" b="1" i="1" dirty="0">
                <a:latin typeface="High Tower Text" panose="02040502050506030303" pitchFamily="18" charset="0"/>
              </a:rPr>
              <a:t> of Washington DC, acquired </a:t>
            </a:r>
            <a:r>
              <a:rPr lang="en-US" sz="2400" b="1" i="1" dirty="0" err="1">
                <a:latin typeface="High Tower Text" panose="02040502050506030303" pitchFamily="18" charset="0"/>
              </a:rPr>
              <a:t>Ena</a:t>
            </a:r>
            <a:r>
              <a:rPr lang="en-US" sz="2400" b="1" i="1" dirty="0">
                <a:latin typeface="High Tower Text" panose="02040502050506030303" pitchFamily="18" charset="0"/>
              </a:rPr>
              <a:t>, a ruddy female and since there were no males available, in 1937 she imported a male stud from England named </a:t>
            </a:r>
            <a:r>
              <a:rPr lang="en-US" sz="2400" b="1" i="1" dirty="0" err="1">
                <a:latin typeface="High Tower Text" panose="02040502050506030303" pitchFamily="18" charset="0"/>
              </a:rPr>
              <a:t>Ras</a:t>
            </a:r>
            <a:r>
              <a:rPr lang="en-US" sz="2400" b="1" i="1" dirty="0">
                <a:latin typeface="High Tower Text" panose="02040502050506030303" pitchFamily="18" charset="0"/>
              </a:rPr>
              <a:t> </a:t>
            </a:r>
            <a:r>
              <a:rPr lang="en-US" sz="2400" b="1" i="1" dirty="0" err="1">
                <a:latin typeface="High Tower Text" panose="02040502050506030303" pitchFamily="18" charset="0"/>
              </a:rPr>
              <a:t>Seyum</a:t>
            </a:r>
            <a:r>
              <a:rPr lang="en-US" sz="2400" b="1" i="1" dirty="0">
                <a:latin typeface="High Tower Text" panose="02040502050506030303" pitchFamily="18" charset="0"/>
              </a:rPr>
              <a:t>. </a:t>
            </a:r>
          </a:p>
        </p:txBody>
      </p:sp>
    </p:spTree>
    <p:extLst>
      <p:ext uri="{BB962C8B-B14F-4D97-AF65-F5344CB8AC3E}">
        <p14:creationId xmlns:p14="http://schemas.microsoft.com/office/powerpoint/2010/main" val="391797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592" y="0"/>
            <a:ext cx="8229600" cy="609600"/>
          </a:xfrm>
        </p:spPr>
        <p:txBody>
          <a:bodyPr>
            <a:normAutofit fontScale="90000"/>
          </a:bodyPr>
          <a:lstStyle/>
          <a:p>
            <a:r>
              <a:rPr lang="en-US" sz="3600" b="1" u="sng" dirty="0" err="1">
                <a:solidFill>
                  <a:schemeClr val="accent6">
                    <a:lumMod val="50000"/>
                  </a:schemeClr>
                </a:solidFill>
                <a:latin typeface="Papyrus" panose="03070502060502030205" pitchFamily="66" charset="0"/>
              </a:rPr>
              <a:t>Ras</a:t>
            </a:r>
            <a:r>
              <a:rPr lang="en-US" sz="3600" b="1" u="sng" dirty="0">
                <a:solidFill>
                  <a:schemeClr val="accent6">
                    <a:lumMod val="50000"/>
                  </a:schemeClr>
                </a:solidFill>
                <a:latin typeface="Papyrus" panose="03070502060502030205" pitchFamily="66" charset="0"/>
              </a:rPr>
              <a:t> </a:t>
            </a:r>
            <a:r>
              <a:rPr lang="en-US" sz="3600" b="1" u="sng" dirty="0" err="1">
                <a:solidFill>
                  <a:schemeClr val="accent6">
                    <a:lumMod val="50000"/>
                  </a:schemeClr>
                </a:solidFill>
                <a:latin typeface="Papyrus" panose="03070502060502030205" pitchFamily="66" charset="0"/>
              </a:rPr>
              <a:t>Seyum</a:t>
            </a:r>
            <a:r>
              <a:rPr lang="en-US" sz="3600" b="1" u="sng" dirty="0">
                <a:solidFill>
                  <a:schemeClr val="accent6">
                    <a:lumMod val="50000"/>
                  </a:schemeClr>
                </a:solidFill>
                <a:latin typeface="Papyrus" panose="03070502060502030205" pitchFamily="66" charset="0"/>
              </a:rPr>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06" y="2394466"/>
            <a:ext cx="9144000" cy="4955881"/>
          </a:xfrm>
          <a:prstGeom prst="rect">
            <a:avLst/>
          </a:prstGeom>
        </p:spPr>
      </p:pic>
      <p:sp>
        <p:nvSpPr>
          <p:cNvPr id="4" name="TextBox 3"/>
          <p:cNvSpPr txBox="1"/>
          <p:nvPr/>
        </p:nvSpPr>
        <p:spPr>
          <a:xfrm>
            <a:off x="561392" y="455474"/>
            <a:ext cx="8201608" cy="1815882"/>
          </a:xfrm>
          <a:prstGeom prst="rect">
            <a:avLst/>
          </a:prstGeom>
          <a:noFill/>
        </p:spPr>
        <p:txBody>
          <a:bodyPr wrap="square" rtlCol="0">
            <a:spAutoFit/>
          </a:bodyPr>
          <a:lstStyle/>
          <a:p>
            <a:r>
              <a:rPr lang="en-US" sz="2800" b="1" i="1" dirty="0" err="1">
                <a:latin typeface="High Tower Text" panose="02040502050506030303" pitchFamily="18" charset="0"/>
              </a:rPr>
              <a:t>Ras</a:t>
            </a:r>
            <a:r>
              <a:rPr lang="en-US" sz="2800" b="1" i="1" dirty="0">
                <a:latin typeface="High Tower Text" panose="02040502050506030303" pitchFamily="18" charset="0"/>
              </a:rPr>
              <a:t> </a:t>
            </a:r>
            <a:r>
              <a:rPr lang="en-US" sz="2800" b="1" i="1" dirty="0" err="1">
                <a:latin typeface="High Tower Text" panose="02040502050506030303" pitchFamily="18" charset="0"/>
              </a:rPr>
              <a:t>Seyum</a:t>
            </a:r>
            <a:r>
              <a:rPr lang="en-US" sz="2800" b="1" i="1" dirty="0">
                <a:latin typeface="High Tower Text" panose="02040502050506030303" pitchFamily="18" charset="0"/>
              </a:rPr>
              <a:t> was known to be the most impressive Abyssinian to date.  He was considered quite handsome, very well ticked, with a intense reddish brown color; lovely body and faultless head type.  </a:t>
            </a:r>
          </a:p>
        </p:txBody>
      </p:sp>
    </p:spTree>
    <p:extLst>
      <p:ext uri="{BB962C8B-B14F-4D97-AF65-F5344CB8AC3E}">
        <p14:creationId xmlns:p14="http://schemas.microsoft.com/office/powerpoint/2010/main" val="727636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047" y="-157518"/>
            <a:ext cx="8001000" cy="734640"/>
          </a:xfrm>
        </p:spPr>
        <p:txBody>
          <a:bodyPr>
            <a:normAutofit fontScale="90000"/>
          </a:bodyPr>
          <a:lstStyle/>
          <a:p>
            <a:r>
              <a:rPr lang="en-US" sz="2800" b="1" u="sng" dirty="0">
                <a:solidFill>
                  <a:schemeClr val="accent6">
                    <a:lumMod val="50000"/>
                  </a:schemeClr>
                </a:solidFill>
                <a:latin typeface="Papyrus" panose="03070502060502030205" pitchFamily="66" charset="0"/>
              </a:rPr>
              <a:t>                                             </a:t>
            </a:r>
            <a:br>
              <a:rPr lang="en-US" sz="2800" b="1" u="sng" dirty="0">
                <a:solidFill>
                  <a:schemeClr val="accent6">
                    <a:lumMod val="50000"/>
                  </a:schemeClr>
                </a:solidFill>
                <a:latin typeface="Papyrus" panose="03070502060502030205" pitchFamily="66" charset="0"/>
              </a:rPr>
            </a:br>
            <a:r>
              <a:rPr lang="en-US" sz="3600" b="1" u="sng" dirty="0">
                <a:solidFill>
                  <a:schemeClr val="accent6">
                    <a:lumMod val="50000"/>
                  </a:schemeClr>
                </a:solidFill>
                <a:latin typeface="Papyrus" panose="03070502060502030205" pitchFamily="66" charset="0"/>
              </a:rPr>
              <a:t>                                                         </a:t>
            </a:r>
            <a:r>
              <a:rPr lang="en-US" sz="3600" b="1" u="sng" dirty="0" err="1">
                <a:solidFill>
                  <a:schemeClr val="accent6">
                    <a:lumMod val="50000"/>
                  </a:schemeClr>
                </a:solidFill>
                <a:latin typeface="Papyrus" panose="03070502060502030205" pitchFamily="66" charset="0"/>
              </a:rPr>
              <a:t>Ras</a:t>
            </a:r>
            <a:r>
              <a:rPr lang="en-US" sz="3600" b="1" u="sng" dirty="0">
                <a:solidFill>
                  <a:schemeClr val="accent6">
                    <a:lumMod val="50000"/>
                  </a:schemeClr>
                </a:solidFill>
                <a:latin typeface="Papyrus" panose="03070502060502030205" pitchFamily="66" charset="0"/>
              </a:rPr>
              <a:t> </a:t>
            </a:r>
            <a:r>
              <a:rPr lang="en-US" sz="3600" b="1" u="sng" dirty="0" err="1">
                <a:solidFill>
                  <a:schemeClr val="accent6">
                    <a:lumMod val="50000"/>
                  </a:schemeClr>
                </a:solidFill>
                <a:latin typeface="Papyrus" panose="03070502060502030205" pitchFamily="66" charset="0"/>
              </a:rPr>
              <a:t>Seyum</a:t>
            </a:r>
            <a:endParaRPr lang="en-US" sz="3600" b="1" u="sng" dirty="0">
              <a:solidFill>
                <a:schemeClr val="accent6">
                  <a:lumMod val="50000"/>
                </a:schemeClr>
              </a:solidFill>
              <a:latin typeface="Papyrus" panose="03070502060502030205" pitchFamily="66" charset="0"/>
            </a:endParaRPr>
          </a:p>
        </p:txBody>
      </p:sp>
      <p:pic>
        <p:nvPicPr>
          <p:cNvPr id="202754" name="Picture 2" descr="Washington DC, 1938 National Geographic: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6654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16690" y="1501036"/>
            <a:ext cx="4114800" cy="4401205"/>
          </a:xfrm>
          <a:prstGeom prst="rect">
            <a:avLst/>
          </a:prstGeom>
        </p:spPr>
        <p:txBody>
          <a:bodyPr wrap="square">
            <a:spAutoFit/>
          </a:bodyPr>
          <a:lstStyle/>
          <a:p>
            <a:r>
              <a:rPr lang="en-US" sz="2800" b="1" i="1" dirty="0">
                <a:latin typeface="High Tower Text" panose="02040502050506030303" pitchFamily="18" charset="0"/>
              </a:rPr>
              <a:t>A color picture of </a:t>
            </a:r>
            <a:r>
              <a:rPr lang="en-US" sz="2800" b="1" i="1" dirty="0" err="1">
                <a:latin typeface="High Tower Text" panose="02040502050506030303" pitchFamily="18" charset="0"/>
              </a:rPr>
              <a:t>Ras</a:t>
            </a:r>
            <a:r>
              <a:rPr lang="en-US" sz="2800" b="1" i="1" dirty="0">
                <a:latin typeface="High Tower Text" panose="02040502050506030303" pitchFamily="18" charset="0"/>
              </a:rPr>
              <a:t> </a:t>
            </a:r>
            <a:r>
              <a:rPr lang="en-US" sz="2800" b="1" i="1" dirty="0" err="1">
                <a:latin typeface="High Tower Text" panose="02040502050506030303" pitchFamily="18" charset="0"/>
              </a:rPr>
              <a:t>Seyum</a:t>
            </a:r>
            <a:r>
              <a:rPr lang="en-US" sz="2800" b="1" i="1" dirty="0">
                <a:latin typeface="High Tower Text" panose="02040502050506030303" pitchFamily="18" charset="0"/>
              </a:rPr>
              <a:t> appeared in the November 1938 Issue of National Geographic Magazine.  At that time he was considered The Best Abyssinian in Great Britain. Many were disappointed that he was imported to the United States</a:t>
            </a:r>
            <a:r>
              <a:rPr lang="en-US" b="1" i="1" dirty="0">
                <a:latin typeface="High Tower Text" panose="02040502050506030303" pitchFamily="18" charset="0"/>
              </a:rPr>
              <a:t>. </a:t>
            </a:r>
            <a:endParaRPr lang="en-US" dirty="0"/>
          </a:p>
        </p:txBody>
      </p:sp>
    </p:spTree>
    <p:extLst>
      <p:ext uri="{BB962C8B-B14F-4D97-AF65-F5344CB8AC3E}">
        <p14:creationId xmlns:p14="http://schemas.microsoft.com/office/powerpoint/2010/main" val="1152578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 y="102873"/>
            <a:ext cx="9067800" cy="1235389"/>
          </a:xfrm>
        </p:spPr>
        <p:txBody>
          <a:bodyPr>
            <a:normAutofit fontScale="90000"/>
          </a:bodyPr>
          <a:lstStyle/>
          <a:p>
            <a:r>
              <a:rPr lang="en-US" dirty="0"/>
              <a:t> </a:t>
            </a:r>
            <a:r>
              <a:rPr lang="en-US" sz="3600" b="1" i="1" dirty="0">
                <a:solidFill>
                  <a:schemeClr val="accent6">
                    <a:lumMod val="50000"/>
                  </a:schemeClr>
                </a:solidFill>
                <a:latin typeface="Papyrus" panose="03070502060502030205" pitchFamily="66" charset="0"/>
              </a:rPr>
              <a:t>HISTORY OF THE ABYSSINIAN</a:t>
            </a:r>
          </a:p>
        </p:txBody>
      </p:sp>
      <p:sp>
        <p:nvSpPr>
          <p:cNvPr id="2051" name="Rectangle 3"/>
          <p:cNvSpPr>
            <a:spLocks noGrp="1" noChangeArrowheads="1"/>
          </p:cNvSpPr>
          <p:nvPr>
            <p:ph type="subTitle" idx="1"/>
          </p:nvPr>
        </p:nvSpPr>
        <p:spPr>
          <a:xfrm>
            <a:off x="0" y="5955746"/>
            <a:ext cx="9144000" cy="749854"/>
          </a:xfrm>
        </p:spPr>
        <p:txBody>
          <a:bodyPr>
            <a:normAutofit/>
          </a:bodyPr>
          <a:lstStyle/>
          <a:p>
            <a:endParaRPr lang="en-US" dirty="0"/>
          </a:p>
          <a:p>
            <a:endParaRPr lang="en-US" dirty="0"/>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338263"/>
            <a:ext cx="7467600" cy="461748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a:solidFill>
                  <a:schemeClr val="accent6">
                    <a:lumMod val="50000"/>
                  </a:schemeClr>
                </a:solidFill>
                <a:latin typeface="Papyrus" panose="03070502060502030205" pitchFamily="66" charset="0"/>
              </a:rPr>
              <a:t>Original Abyssinian Cat Club of Great </a:t>
            </a:r>
            <a:r>
              <a:rPr lang="en-US" b="1" u="sng" dirty="0" err="1">
                <a:solidFill>
                  <a:schemeClr val="accent6">
                    <a:lumMod val="50000"/>
                  </a:schemeClr>
                </a:solidFill>
                <a:latin typeface="Papyrus" panose="03070502060502030205" pitchFamily="66" charset="0"/>
              </a:rPr>
              <a:t>Britian</a:t>
            </a:r>
            <a:r>
              <a:rPr lang="en-US" b="1" u="sng" dirty="0">
                <a:solidFill>
                  <a:schemeClr val="accent6">
                    <a:lumMod val="50000"/>
                  </a:schemeClr>
                </a:solidFill>
                <a:latin typeface="Papyrus" panose="03070502060502030205" pitchFamily="66" charset="0"/>
              </a:rPr>
              <a:t> </a:t>
            </a:r>
          </a:p>
        </p:txBody>
      </p:sp>
      <p:sp>
        <p:nvSpPr>
          <p:cNvPr id="3" name="Rectangle 2"/>
          <p:cNvSpPr/>
          <p:nvPr/>
        </p:nvSpPr>
        <p:spPr>
          <a:xfrm>
            <a:off x="76200" y="1600200"/>
            <a:ext cx="8610600" cy="3539430"/>
          </a:xfrm>
          <a:prstGeom prst="rect">
            <a:avLst/>
          </a:prstGeom>
        </p:spPr>
        <p:txBody>
          <a:bodyPr wrap="square">
            <a:spAutoFit/>
          </a:bodyPr>
          <a:lstStyle/>
          <a:p>
            <a:pPr marL="457200" indent="-457200" algn="just">
              <a:buFont typeface="Arial" panose="020B0604020202020204" pitchFamily="34" charset="0"/>
              <a:buChar char="•"/>
            </a:pPr>
            <a:r>
              <a:rPr lang="en-US" sz="3200" b="1" i="1" dirty="0">
                <a:latin typeface="High Tower Text" panose="02040502050506030303" pitchFamily="18" charset="0"/>
              </a:rPr>
              <a:t>The first cat registry was the National Cat Club, established in 1887 in England.</a:t>
            </a:r>
            <a:r>
              <a:rPr lang="en-US" sz="3200" b="1" i="1" dirty="0">
                <a:solidFill>
                  <a:srgbClr val="000000"/>
                </a:solidFill>
                <a:latin typeface="High Tower Text" panose="02040502050506030303" pitchFamily="18" charset="0"/>
              </a:rPr>
              <a:t> </a:t>
            </a:r>
          </a:p>
          <a:p>
            <a:pPr marL="457200" indent="-457200" algn="just">
              <a:buFont typeface="Arial" panose="020B0604020202020204" pitchFamily="34" charset="0"/>
              <a:buChar char="•"/>
            </a:pPr>
            <a:r>
              <a:rPr lang="en-US" sz="3200" b="1" i="1" dirty="0">
                <a:solidFill>
                  <a:srgbClr val="000000"/>
                </a:solidFill>
                <a:latin typeface="High Tower Text" panose="02040502050506030303" pitchFamily="18" charset="0"/>
              </a:rPr>
              <a:t>The first Abyssinian Club was founded in 1929 primarily to promote the pure breeding of the Abyssinian Cat.  This club was also one of the first members of the Governing Council of the Cat Fancy (</a:t>
            </a:r>
            <a:r>
              <a:rPr lang="en-US" sz="3200" b="1" i="1" dirty="0">
                <a:solidFill>
                  <a:srgbClr val="FF6600"/>
                </a:solidFill>
                <a:latin typeface="High Tower Text" panose="02040502050506030303" pitchFamily="18" charset="0"/>
                <a:hlinkClick r:id="rId2"/>
              </a:rPr>
              <a:t>GCCF</a:t>
            </a:r>
            <a:r>
              <a:rPr lang="en-US" sz="3200" b="1" i="1" dirty="0">
                <a:solidFill>
                  <a:srgbClr val="000000"/>
                </a:solidFill>
                <a:latin typeface="High Tower Text" panose="02040502050506030303" pitchFamily="18" charset="0"/>
              </a:rPr>
              <a:t>)</a:t>
            </a:r>
            <a:endParaRPr lang="en-US" sz="3200" b="1" i="1" dirty="0">
              <a:solidFill>
                <a:srgbClr val="000000"/>
              </a:solidFill>
              <a:effectLst/>
              <a:latin typeface="High Tower Text" panose="02040502050506030303" pitchFamily="18" charset="0"/>
            </a:endParaRPr>
          </a:p>
        </p:txBody>
      </p:sp>
      <p:pic>
        <p:nvPicPr>
          <p:cNvPr id="203778" name="Picture 2" descr="http://www.ijssellandabessijnen.nl/links/harryblok/Harry_Blok/ze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4648200"/>
            <a:ext cx="3200400" cy="205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574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0"/>
            <a:ext cx="9144000" cy="6186309"/>
          </a:xfrm>
          <a:prstGeom prst="rect">
            <a:avLst/>
          </a:prstGeom>
        </p:spPr>
        <p:txBody>
          <a:bodyPr wrap="square">
            <a:spAutoFit/>
          </a:bodyPr>
          <a:lstStyle/>
          <a:p>
            <a:pPr>
              <a:spcBef>
                <a:spcPts val="0"/>
              </a:spcBef>
              <a:spcAft>
                <a:spcPts val="0"/>
              </a:spcAft>
            </a:pPr>
            <a: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Head (10 Points)</a:t>
            </a:r>
            <a:b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br>
            <a: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Small, broad across the eyes, rather long than short, nose medium length, all well-formed</a:t>
            </a:r>
            <a:endParaRPr lang="en-US" dirty="0">
              <a:latin typeface="Times New Roman" panose="02020603050405020304" pitchFamily="18" charset="0"/>
              <a:ea typeface="Times New Roman" panose="02020603050405020304" pitchFamily="18" charset="0"/>
            </a:endParaRPr>
          </a:p>
          <a:p>
            <a:pPr>
              <a:spcBef>
                <a:spcPts val="0"/>
              </a:spcBef>
              <a:spcAft>
                <a:spcPts val="0"/>
              </a:spcAft>
            </a:pPr>
            <a: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Eyes (15 Points)</a:t>
            </a:r>
            <a:b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br>
            <a: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Orange-yellow, slightly tinged with green, large, round, full, and bright</a:t>
            </a:r>
            <a:endParaRPr lang="en-US" dirty="0">
              <a:latin typeface="Times New Roman" panose="02020603050405020304" pitchFamily="18" charset="0"/>
              <a:ea typeface="Times New Roman" panose="02020603050405020304" pitchFamily="18" charset="0"/>
            </a:endParaRPr>
          </a:p>
          <a:p>
            <a:pPr>
              <a:spcBef>
                <a:spcPts val="0"/>
              </a:spcBef>
              <a:spcAft>
                <a:spcPts val="0"/>
              </a:spcAft>
            </a:pPr>
            <a: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Nose and Feet (10 Points)</a:t>
            </a:r>
            <a:b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br>
            <a: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Nose dark red, edged with black; tips and cushions of feet black, also the back of the hind-legs</a:t>
            </a:r>
            <a:endParaRPr lang="en-US" dirty="0">
              <a:latin typeface="Times New Roman" panose="02020603050405020304" pitchFamily="18" charset="0"/>
              <a:ea typeface="Times New Roman" panose="02020603050405020304" pitchFamily="18" charset="0"/>
            </a:endParaRPr>
          </a:p>
          <a:p>
            <a:pPr>
              <a:spcBef>
                <a:spcPts val="0"/>
              </a:spcBef>
              <a:spcAft>
                <a:spcPts val="0"/>
              </a:spcAft>
            </a:pPr>
            <a: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Fur (15 Points)</a:t>
            </a:r>
            <a:b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br>
            <a: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Soft, rather woolly hair, yet soft, silky, lustrous, and glossy, short, smooth, even, and dense</a:t>
            </a:r>
            <a:endParaRPr lang="en-US" dirty="0">
              <a:latin typeface="Times New Roman" panose="02020603050405020304" pitchFamily="18" charset="0"/>
              <a:ea typeface="Times New Roman" panose="02020603050405020304" pitchFamily="18" charset="0"/>
            </a:endParaRPr>
          </a:p>
          <a:p>
            <a:pPr>
              <a:spcBef>
                <a:spcPts val="0"/>
              </a:spcBef>
              <a:spcAft>
                <a:spcPts val="0"/>
              </a:spcAft>
            </a:pPr>
            <a: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Ears (10 Points)</a:t>
            </a:r>
            <a:b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br>
            <a: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The usual size of the ordinary English cat, but a little more rounded, with not much hair in the interior, black at the apex</a:t>
            </a:r>
            <a:endParaRPr lang="en-US" dirty="0">
              <a:latin typeface="Times New Roman" panose="02020603050405020304" pitchFamily="18" charset="0"/>
              <a:ea typeface="Times New Roman" panose="02020603050405020304" pitchFamily="18" charset="0"/>
            </a:endParaRPr>
          </a:p>
          <a:p>
            <a:pPr>
              <a:spcBef>
                <a:spcPts val="0"/>
              </a:spcBef>
              <a:spcAft>
                <a:spcPts val="0"/>
              </a:spcAft>
            </a:pPr>
            <a:r>
              <a:rPr lang="en-US" b="1" i="1" dirty="0" err="1">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Colour</a:t>
            </a:r>
            <a: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 (20 Points)</a:t>
            </a:r>
            <a:b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br>
            <a: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A rich, dun brown, ticked with black and orange, or darker on lighter </a:t>
            </a:r>
            <a:r>
              <a:rPr lang="en-US" b="1" i="1" dirty="0" err="1">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colours</a:t>
            </a:r>
            <a: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 having a dark or black line along the back extending to the end of the tail, and slightly annulated with black or dark </a:t>
            </a:r>
            <a:r>
              <a:rPr lang="en-US" b="1" i="1" dirty="0" err="1">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colour</a:t>
            </a:r>
            <a: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 As few other marks as possible. Inside of fore-legs and belly to be orange-brown. No white</a:t>
            </a:r>
            <a:endParaRPr lang="en-US" dirty="0">
              <a:latin typeface="Times New Roman" panose="02020603050405020304" pitchFamily="18" charset="0"/>
              <a:ea typeface="Times New Roman" panose="02020603050405020304" pitchFamily="18" charset="0"/>
            </a:endParaRPr>
          </a:p>
          <a:p>
            <a:pPr>
              <a:spcBef>
                <a:spcPts val="0"/>
              </a:spcBef>
              <a:spcAft>
                <a:spcPts val="0"/>
              </a:spcAft>
            </a:pPr>
            <a: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Size and Condition (10 Points)</a:t>
            </a:r>
            <a:b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br>
            <a: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Large; coat glossy and smooth, fitting close to the body; eyes bright and clear</a:t>
            </a:r>
            <a:endParaRPr lang="en-US" dirty="0">
              <a:latin typeface="Times New Roman" panose="02020603050405020304" pitchFamily="18" charset="0"/>
              <a:ea typeface="Times New Roman" panose="02020603050405020304" pitchFamily="18" charset="0"/>
            </a:endParaRPr>
          </a:p>
          <a:p>
            <a:pPr>
              <a:spcBef>
                <a:spcPts val="0"/>
              </a:spcBef>
              <a:spcAft>
                <a:spcPts val="0"/>
              </a:spcAft>
            </a:pPr>
            <a: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Carriage and Appearance (10 Points)</a:t>
            </a:r>
            <a:b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br>
            <a: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Graceful, lithe, elegant, alert and quick in all its movements, head carried up, tail trailing, in walk undulating</a:t>
            </a:r>
            <a:endParaRPr lang="en-US" dirty="0">
              <a:latin typeface="Times New Roman" panose="02020603050405020304" pitchFamily="18" charset="0"/>
              <a:ea typeface="Times New Roman" panose="02020603050405020304" pitchFamily="18" charset="0"/>
            </a:endParaRPr>
          </a:p>
          <a:p>
            <a:pPr>
              <a:spcBef>
                <a:spcPts val="0"/>
              </a:spcBef>
              <a:spcAft>
                <a:spcPts val="0"/>
              </a:spcAft>
            </a:pPr>
            <a: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N.B. - The Abyssinian Silver Gray, or Chinchilla, is the same in all points, with the exception of the </a:t>
            </a:r>
            <a:r>
              <a:rPr lang="en-US" b="1" i="1" dirty="0" err="1">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gound</a:t>
            </a:r>
            <a:r>
              <a:rPr lang="en-US" b="1" i="1" dirty="0">
                <a:solidFill>
                  <a:srgbClr val="333333"/>
                </a:solidFill>
                <a:latin typeface="High Tower Text" panose="02040502050506030303" pitchFamily="18" charset="0"/>
                <a:ea typeface="Times New Roman" panose="02020603050405020304" pitchFamily="18" charset="0"/>
                <a:cs typeface="Times New Roman" panose="02020603050405020304" pitchFamily="18" charset="0"/>
              </a:rPr>
              <a:t> color being silver instead of brown. This is a new and beautiful variety.</a:t>
            </a:r>
            <a:endParaRPr lang="en-US" dirty="0">
              <a:latin typeface="Times New Roman" panose="02020603050405020304" pitchFamily="18" charset="0"/>
              <a:ea typeface="Times New Roman" panose="02020603050405020304" pitchFamily="18" charset="0"/>
            </a:endParaRPr>
          </a:p>
        </p:txBody>
      </p:sp>
      <p:sp>
        <p:nvSpPr>
          <p:cNvPr id="3" name="TextBox 2"/>
          <p:cNvSpPr txBox="1"/>
          <p:nvPr/>
        </p:nvSpPr>
        <p:spPr>
          <a:xfrm>
            <a:off x="762000" y="228600"/>
            <a:ext cx="9220200" cy="523220"/>
          </a:xfrm>
          <a:prstGeom prst="rect">
            <a:avLst/>
          </a:prstGeom>
          <a:noFill/>
        </p:spPr>
        <p:txBody>
          <a:bodyPr wrap="square" rtlCol="0">
            <a:spAutoFit/>
          </a:bodyPr>
          <a:lstStyle/>
          <a:p>
            <a:r>
              <a:rPr lang="en-US" sz="2800" b="1" u="sng" dirty="0">
                <a:solidFill>
                  <a:schemeClr val="accent6">
                    <a:lumMod val="50000"/>
                  </a:schemeClr>
                </a:solidFill>
                <a:latin typeface="Papyrus" panose="03070502060502030205" pitchFamily="66" charset="0"/>
              </a:rPr>
              <a:t>1889 Abyssinian Breed Standard Great Britain </a:t>
            </a:r>
          </a:p>
        </p:txBody>
      </p:sp>
    </p:spTree>
    <p:extLst>
      <p:ext uri="{BB962C8B-B14F-4D97-AF65-F5344CB8AC3E}">
        <p14:creationId xmlns:p14="http://schemas.microsoft.com/office/powerpoint/2010/main" val="1683509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564"/>
            <a:ext cx="8229600" cy="1143000"/>
          </a:xfrm>
        </p:spPr>
        <p:txBody>
          <a:bodyPr>
            <a:normAutofit/>
          </a:bodyPr>
          <a:lstStyle/>
          <a:p>
            <a:r>
              <a:rPr lang="en-US" sz="3200" b="1" u="sng" dirty="0">
                <a:solidFill>
                  <a:schemeClr val="accent6">
                    <a:lumMod val="50000"/>
                  </a:schemeClr>
                </a:solidFill>
                <a:latin typeface="Papyrus" panose="03070502060502030205" pitchFamily="66" charset="0"/>
              </a:rPr>
              <a:t>First Abyssinians to be Shown in the USA</a:t>
            </a:r>
          </a:p>
        </p:txBody>
      </p:sp>
      <p:sp>
        <p:nvSpPr>
          <p:cNvPr id="3" name="TextBox 2"/>
          <p:cNvSpPr txBox="1"/>
          <p:nvPr/>
        </p:nvSpPr>
        <p:spPr>
          <a:xfrm>
            <a:off x="6248400" y="3505200"/>
            <a:ext cx="45719" cy="369332"/>
          </a:xfrm>
          <a:prstGeom prst="rect">
            <a:avLst/>
          </a:prstGeom>
          <a:noFill/>
        </p:spPr>
        <p:txBody>
          <a:bodyPr wrap="square" rtlCol="0">
            <a:spAutoFit/>
          </a:bodyPr>
          <a:lstStyle/>
          <a:p>
            <a:endParaRPr lang="en-US"/>
          </a:p>
        </p:txBody>
      </p:sp>
      <p:sp>
        <p:nvSpPr>
          <p:cNvPr id="4" name="TextBox 3"/>
          <p:cNvSpPr txBox="1"/>
          <p:nvPr/>
        </p:nvSpPr>
        <p:spPr>
          <a:xfrm>
            <a:off x="457200" y="2248865"/>
            <a:ext cx="8686800" cy="4585871"/>
          </a:xfrm>
          <a:prstGeom prst="rect">
            <a:avLst/>
          </a:prstGeom>
          <a:noFill/>
        </p:spPr>
        <p:txBody>
          <a:bodyPr wrap="square" rtlCol="0">
            <a:spAutoFit/>
          </a:bodyPr>
          <a:lstStyle/>
          <a:p>
            <a:r>
              <a:rPr lang="en-US" sz="2400" b="1" i="1" dirty="0">
                <a:latin typeface="High Tower Text" panose="02040502050506030303" pitchFamily="18" charset="0"/>
              </a:rPr>
              <a:t>In the USA, the 1899 Chicago Cat Club was formed, followed by the Beresford Cat Club (named after noted British breeder  Lady Marcus Beresford). In 1906, the American Cat Association became the main registry and in 1908 this became the Cat Fanciers' Association Inc. (CFA). </a:t>
            </a:r>
          </a:p>
          <a:p>
            <a:r>
              <a:rPr lang="en-US" sz="2400" b="1" i="1" dirty="0">
                <a:latin typeface="High Tower Text" panose="02040502050506030303" pitchFamily="18" charset="0"/>
              </a:rPr>
              <a:t>There is evidence to believe that the first “recorded” Abyssinians that were shown in America were Silver in color.  They were shown in Boston, Massachusetts in 1909 and were owned by Miss Jane </a:t>
            </a:r>
            <a:r>
              <a:rPr lang="en-US" sz="2400" b="1" i="1" dirty="0" err="1">
                <a:latin typeface="High Tower Text" panose="02040502050506030303" pitchFamily="18" charset="0"/>
              </a:rPr>
              <a:t>Cathcart</a:t>
            </a:r>
            <a:r>
              <a:rPr lang="en-US" sz="2400" b="1" i="1" dirty="0">
                <a:latin typeface="High Tower Text" panose="02040502050506030303" pitchFamily="18" charset="0"/>
              </a:rPr>
              <a:t> of Oradell, New Jersey.</a:t>
            </a:r>
          </a:p>
          <a:p>
            <a:r>
              <a:rPr lang="en-US" sz="2400" b="1" i="1" dirty="0">
                <a:latin typeface="High Tower Text" panose="02040502050506030303" pitchFamily="18" charset="0"/>
              </a:rPr>
              <a:t>The reason why it is believed that they were silver is by the very nature of the their names; Champion  Aluminum and Salt. </a:t>
            </a:r>
          </a:p>
          <a:p>
            <a:r>
              <a:rPr lang="en-US" sz="2400" b="1" i="1" dirty="0">
                <a:latin typeface="High Tower Text" panose="02040502050506030303" pitchFamily="18" charset="0"/>
              </a:rPr>
              <a:t>In 1920, Boston Cat Club had a classification for Abyssinians</a:t>
            </a:r>
            <a:r>
              <a:rPr lang="en-US" sz="2800" dirty="0"/>
              <a:t>.  </a:t>
            </a:r>
          </a:p>
        </p:txBody>
      </p:sp>
      <p:pic>
        <p:nvPicPr>
          <p:cNvPr id="204802" name="Picture 2" descr="http://www.ijssellandabessijnen.nl/links/harryblok/Harry_Blok/gree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1" y="812661"/>
            <a:ext cx="3855718" cy="1473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644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615" y="-284584"/>
            <a:ext cx="8229600" cy="1427584"/>
          </a:xfrm>
        </p:spPr>
        <p:txBody>
          <a:bodyPr>
            <a:normAutofit/>
          </a:bodyPr>
          <a:lstStyle/>
          <a:p>
            <a:r>
              <a:rPr lang="en-US" sz="4000" b="1" u="sng" dirty="0">
                <a:solidFill>
                  <a:schemeClr val="accent6">
                    <a:lumMod val="50000"/>
                  </a:schemeClr>
                </a:solidFill>
                <a:latin typeface="Papyrus" panose="03070502060502030205" pitchFamily="66" charset="0"/>
              </a:rPr>
              <a:t>Abyssinians in the USA</a:t>
            </a:r>
          </a:p>
        </p:txBody>
      </p:sp>
      <p:sp>
        <p:nvSpPr>
          <p:cNvPr id="5" name="TextBox 4"/>
          <p:cNvSpPr txBox="1"/>
          <p:nvPr/>
        </p:nvSpPr>
        <p:spPr>
          <a:xfrm>
            <a:off x="206991" y="838200"/>
            <a:ext cx="6376988" cy="5693866"/>
          </a:xfrm>
          <a:prstGeom prst="rect">
            <a:avLst/>
          </a:prstGeom>
          <a:noFill/>
        </p:spPr>
        <p:txBody>
          <a:bodyPr wrap="square" rtlCol="0">
            <a:spAutoFit/>
          </a:bodyPr>
          <a:lstStyle/>
          <a:p>
            <a:r>
              <a:rPr lang="en-US" sz="2800" b="1" i="1" dirty="0">
                <a:latin typeface="High Tower Text" panose="02040502050506030303" pitchFamily="18" charset="0"/>
              </a:rPr>
              <a:t>Since 1937 when </a:t>
            </a:r>
            <a:r>
              <a:rPr lang="en-US" sz="2800" b="1" i="1" dirty="0" err="1">
                <a:latin typeface="High Tower Text" panose="02040502050506030303" pitchFamily="18" charset="0"/>
              </a:rPr>
              <a:t>Woodroofe</a:t>
            </a:r>
            <a:r>
              <a:rPr lang="en-US" sz="2800" b="1" i="1" dirty="0">
                <a:latin typeface="High Tower Text" panose="02040502050506030303" pitchFamily="18" charset="0"/>
              </a:rPr>
              <a:t> </a:t>
            </a:r>
            <a:r>
              <a:rPr lang="en-US" sz="2800" b="1" i="1" dirty="0" err="1">
                <a:latin typeface="High Tower Text" panose="02040502050506030303" pitchFamily="18" charset="0"/>
              </a:rPr>
              <a:t>Ena</a:t>
            </a:r>
            <a:r>
              <a:rPr lang="en-US" sz="2800" b="1" i="1" dirty="0">
                <a:latin typeface="High Tower Text" panose="02040502050506030303" pitchFamily="18" charset="0"/>
              </a:rPr>
              <a:t> and </a:t>
            </a:r>
            <a:r>
              <a:rPr lang="en-US" sz="2800" b="1" i="1" dirty="0" err="1">
                <a:latin typeface="High Tower Text" panose="02040502050506030303" pitchFamily="18" charset="0"/>
              </a:rPr>
              <a:t>Ras</a:t>
            </a:r>
            <a:r>
              <a:rPr lang="en-US" sz="2800" b="1" i="1" dirty="0">
                <a:latin typeface="High Tower Text" panose="02040502050506030303" pitchFamily="18" charset="0"/>
              </a:rPr>
              <a:t> </a:t>
            </a:r>
            <a:r>
              <a:rPr lang="en-US" sz="2800" b="1" i="1" dirty="0" err="1">
                <a:latin typeface="High Tower Text" panose="02040502050506030303" pitchFamily="18" charset="0"/>
              </a:rPr>
              <a:t>Seyum</a:t>
            </a:r>
            <a:r>
              <a:rPr lang="en-US" sz="2800" b="1" i="1" dirty="0">
                <a:latin typeface="High Tower Text" panose="02040502050506030303" pitchFamily="18" charset="0"/>
              </a:rPr>
              <a:t> arrived from England, so began the Abyssinian reign in the United States. Even though the Abyssinian had been seen in previous cat shows, many consider this to be the true beginning.  </a:t>
            </a:r>
          </a:p>
          <a:p>
            <a:r>
              <a:rPr lang="en-US" sz="2800" b="1" i="1" dirty="0">
                <a:latin typeface="High Tower Text" panose="02040502050506030303" pitchFamily="18" charset="0"/>
              </a:rPr>
              <a:t>In the late 1930’s Mr. Charles Johnson of Philadelphia acquired two imported kittens. Mrs. Blanche Warren of California imported several Abyssinians as well.  In the 1940’s Dr. and Mrs. Fairchild of California also bred the Abyssinian and became well known for promoting the breed. </a:t>
            </a:r>
          </a:p>
        </p:txBody>
      </p:sp>
      <p:pic>
        <p:nvPicPr>
          <p:cNvPr id="205830" name="Picture 6" descr="http://www.ijssellandabessijnen.nl/links/harryblok/Harry_Blok/nefer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5588" y="2286000"/>
            <a:ext cx="2409825"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204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i="1" u="sng" dirty="0">
                <a:solidFill>
                  <a:schemeClr val="accent6">
                    <a:lumMod val="50000"/>
                  </a:schemeClr>
                </a:solidFill>
                <a:latin typeface="Papyrus" panose="03070502060502030205" pitchFamily="66" charset="0"/>
              </a:rPr>
              <a:t>Abyssinians in TICA</a:t>
            </a:r>
          </a:p>
        </p:txBody>
      </p:sp>
      <p:sp>
        <p:nvSpPr>
          <p:cNvPr id="3" name="TextBox 2"/>
          <p:cNvSpPr txBox="1"/>
          <p:nvPr/>
        </p:nvSpPr>
        <p:spPr>
          <a:xfrm>
            <a:off x="762000" y="1828800"/>
            <a:ext cx="8305800" cy="4401205"/>
          </a:xfrm>
          <a:prstGeom prst="rect">
            <a:avLst/>
          </a:prstGeom>
          <a:noFill/>
        </p:spPr>
        <p:txBody>
          <a:bodyPr wrap="square" rtlCol="0">
            <a:spAutoFit/>
          </a:bodyPr>
          <a:lstStyle/>
          <a:p>
            <a:r>
              <a:rPr lang="en-US" sz="4000" b="1" dirty="0">
                <a:latin typeface="High Tower Text" panose="02040502050506030303" pitchFamily="18" charset="0"/>
              </a:rPr>
              <a:t>Abyssinians were one of the original breeds that was accepted in TICA  at its inception on June 22nd of  1979. </a:t>
            </a:r>
          </a:p>
          <a:p>
            <a:r>
              <a:rPr lang="en-US" sz="4000" b="1" dirty="0">
                <a:latin typeface="High Tower Text" panose="02040502050506030303" pitchFamily="18" charset="0"/>
              </a:rPr>
              <a:t>TICA's first show was "A Midsummer Night's Dream" held at Fort Lewis, near Tacoma, Washington, on July 28, 1979.</a:t>
            </a:r>
          </a:p>
        </p:txBody>
      </p:sp>
    </p:spTree>
    <p:extLst>
      <p:ext uri="{BB962C8B-B14F-4D97-AF65-F5344CB8AC3E}">
        <p14:creationId xmlns:p14="http://schemas.microsoft.com/office/powerpoint/2010/main" val="2927726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609600" y="76200"/>
            <a:ext cx="7924800" cy="198438"/>
          </a:xfrm>
        </p:spPr>
        <p:txBody>
          <a:bodyPr>
            <a:noAutofit/>
          </a:bodyPr>
          <a:lstStyle/>
          <a:p>
            <a:r>
              <a:rPr lang="en-US" sz="1600" b="1" u="sng" dirty="0">
                <a:solidFill>
                  <a:schemeClr val="accent6">
                    <a:lumMod val="50000"/>
                  </a:schemeClr>
                </a:solidFill>
                <a:latin typeface="Papyrus" panose="03070502060502030205" pitchFamily="66" charset="0"/>
              </a:rPr>
              <a:t>Abyssinian </a:t>
            </a:r>
            <a:r>
              <a:rPr lang="en-US" sz="1600" b="1" u="sng" dirty="0" err="1">
                <a:solidFill>
                  <a:schemeClr val="accent6">
                    <a:lumMod val="50000"/>
                  </a:schemeClr>
                </a:solidFill>
                <a:latin typeface="Papyrus" panose="03070502060502030205" pitchFamily="66" charset="0"/>
              </a:rPr>
              <a:t>Colour</a:t>
            </a:r>
            <a:r>
              <a:rPr lang="en-US" sz="1600" b="1" u="sng" dirty="0">
                <a:solidFill>
                  <a:schemeClr val="accent6">
                    <a:lumMod val="50000"/>
                  </a:schemeClr>
                </a:solidFill>
                <a:latin typeface="Papyrus" panose="03070502060502030205" pitchFamily="66" charset="0"/>
              </a:rPr>
              <a:t> Standards</a:t>
            </a:r>
          </a:p>
        </p:txBody>
      </p:sp>
      <p:sp>
        <p:nvSpPr>
          <p:cNvPr id="3" name="Rectangle 2"/>
          <p:cNvSpPr/>
          <p:nvPr/>
        </p:nvSpPr>
        <p:spPr>
          <a:xfrm>
            <a:off x="0" y="274638"/>
            <a:ext cx="9144000" cy="6370975"/>
          </a:xfrm>
          <a:prstGeom prst="rect">
            <a:avLst/>
          </a:prstGeom>
        </p:spPr>
        <p:txBody>
          <a:bodyPr wrap="square">
            <a:spAutoFit/>
          </a:bodyPr>
          <a:lstStyle/>
          <a:p>
            <a:r>
              <a:rPr lang="en-US" sz="1100" b="1" i="1" u="sng" dirty="0">
                <a:solidFill>
                  <a:srgbClr val="666666"/>
                </a:solidFill>
                <a:latin typeface="High Tower Text" panose="02040502050506030303" pitchFamily="18" charset="0"/>
              </a:rPr>
              <a:t>Abyssinian </a:t>
            </a:r>
            <a:r>
              <a:rPr lang="en-US" sz="1100" b="1" i="1" u="sng" dirty="0" err="1">
                <a:solidFill>
                  <a:srgbClr val="666666"/>
                </a:solidFill>
                <a:latin typeface="High Tower Text" panose="02040502050506030303" pitchFamily="18" charset="0"/>
              </a:rPr>
              <a:t>Colour</a:t>
            </a:r>
            <a:r>
              <a:rPr lang="en-US" sz="1100" b="1" i="1" u="sng" dirty="0">
                <a:solidFill>
                  <a:srgbClr val="666666"/>
                </a:solidFill>
                <a:latin typeface="High Tower Text" panose="02040502050506030303" pitchFamily="18" charset="0"/>
              </a:rPr>
              <a:t> Standards:</a:t>
            </a:r>
            <a:endParaRPr lang="en-US" sz="1100" b="1" i="1" dirty="0">
              <a:solidFill>
                <a:srgbClr val="666666"/>
              </a:solidFill>
              <a:latin typeface="High Tower Text" panose="02040502050506030303" pitchFamily="18" charset="0"/>
            </a:endParaRPr>
          </a:p>
          <a:p>
            <a:r>
              <a:rPr lang="en-US" sz="1100" b="1" i="1" dirty="0">
                <a:solidFill>
                  <a:srgbClr val="666666"/>
                </a:solidFill>
                <a:latin typeface="High Tower Text" panose="02040502050506030303" pitchFamily="18" charset="0"/>
              </a:rPr>
              <a:t>23 – </a:t>
            </a:r>
            <a:r>
              <a:rPr lang="en-US" sz="1100" b="1" i="1" u="sng" dirty="0">
                <a:solidFill>
                  <a:srgbClr val="666666"/>
                </a:solidFill>
                <a:latin typeface="High Tower Text" panose="02040502050506030303" pitchFamily="18" charset="0"/>
              </a:rPr>
              <a:t>Usual Abyssinian</a:t>
            </a:r>
            <a:r>
              <a:rPr lang="en-US" sz="1100" b="1" i="1" dirty="0">
                <a:solidFill>
                  <a:srgbClr val="666666"/>
                </a:solidFill>
                <a:latin typeface="High Tower Text" panose="02040502050506030303" pitchFamily="18" charset="0"/>
              </a:rPr>
              <a:t>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Overall Appearance: Rich Golden brown ticked with black</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Base Hair: Ruddy orange or apricot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Ticking </a:t>
            </a:r>
            <a:r>
              <a:rPr lang="en-US" sz="1100" b="1" i="1" dirty="0" err="1">
                <a:solidFill>
                  <a:srgbClr val="666666"/>
                </a:solidFill>
                <a:latin typeface="High Tower Text" panose="02040502050506030303" pitchFamily="18" charset="0"/>
              </a:rPr>
              <a:t>Colour</a:t>
            </a:r>
            <a:r>
              <a:rPr lang="en-US" sz="1100" b="1" i="1" dirty="0">
                <a:solidFill>
                  <a:srgbClr val="666666"/>
                </a:solidFill>
                <a:latin typeface="High Tower Text" panose="02040502050506030303" pitchFamily="18" charset="0"/>
              </a:rPr>
              <a:t>: Black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Nose leather: Brick red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Pads: Black</a:t>
            </a:r>
          </a:p>
          <a:p>
            <a:r>
              <a:rPr lang="en-US" sz="1100" b="1" i="1" dirty="0">
                <a:solidFill>
                  <a:srgbClr val="666666"/>
                </a:solidFill>
                <a:latin typeface="High Tower Text" panose="02040502050506030303" pitchFamily="18" charset="0"/>
              </a:rPr>
              <a:t>23a – </a:t>
            </a:r>
            <a:r>
              <a:rPr lang="en-US" sz="1100" b="1" i="1" u="sng" dirty="0">
                <a:solidFill>
                  <a:srgbClr val="666666"/>
                </a:solidFill>
                <a:latin typeface="High Tower Text" panose="02040502050506030303" pitchFamily="18" charset="0"/>
              </a:rPr>
              <a:t>Sorrel Abyssinian</a:t>
            </a:r>
            <a:r>
              <a:rPr lang="en-US" sz="1100" b="1" i="1" dirty="0">
                <a:solidFill>
                  <a:srgbClr val="666666"/>
                </a:solidFill>
                <a:latin typeface="High Tower Text" panose="02040502050506030303" pitchFamily="18" charset="0"/>
              </a:rPr>
              <a:t>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Overall Appearance:- Lustrous copper ticked with chocolate</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Base Hair: Bright apricot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Ticking </a:t>
            </a:r>
            <a:r>
              <a:rPr lang="en-US" sz="1100" b="1" i="1" dirty="0" err="1">
                <a:solidFill>
                  <a:srgbClr val="666666"/>
                </a:solidFill>
                <a:latin typeface="High Tower Text" panose="02040502050506030303" pitchFamily="18" charset="0"/>
              </a:rPr>
              <a:t>Colour</a:t>
            </a:r>
            <a:r>
              <a:rPr lang="en-US" sz="1100" b="1" i="1" dirty="0">
                <a:solidFill>
                  <a:srgbClr val="666666"/>
                </a:solidFill>
                <a:latin typeface="High Tower Text" panose="02040502050506030303" pitchFamily="18" charset="0"/>
              </a:rPr>
              <a:t>: Chocolate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Nose Leather: Pink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Pads: Pink.</a:t>
            </a:r>
          </a:p>
          <a:p>
            <a:r>
              <a:rPr lang="en-US" sz="1100" b="1" i="1" dirty="0">
                <a:solidFill>
                  <a:srgbClr val="666666"/>
                </a:solidFill>
                <a:latin typeface="High Tower Text" panose="02040502050506030303" pitchFamily="18" charset="0"/>
              </a:rPr>
              <a:t>23c - </a:t>
            </a:r>
            <a:r>
              <a:rPr lang="en-US" sz="1100" b="1" i="1" u="sng" dirty="0">
                <a:solidFill>
                  <a:srgbClr val="666666"/>
                </a:solidFill>
                <a:latin typeface="High Tower Text" panose="02040502050506030303" pitchFamily="18" charset="0"/>
              </a:rPr>
              <a:t>Blue Abyssinian </a:t>
            </a:r>
            <a:br>
              <a:rPr lang="en-US" sz="1100" b="1" i="1" u="sng"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Overall Appearance:- Soft warm blue ticked with deeper blue-grey</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Base Hair: Pinkish mushroom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Ticking </a:t>
            </a:r>
            <a:r>
              <a:rPr lang="en-US" sz="1100" b="1" i="1" dirty="0" err="1">
                <a:solidFill>
                  <a:srgbClr val="666666"/>
                </a:solidFill>
                <a:latin typeface="High Tower Text" panose="02040502050506030303" pitchFamily="18" charset="0"/>
              </a:rPr>
              <a:t>colour</a:t>
            </a:r>
            <a:r>
              <a:rPr lang="en-US" sz="1100" b="1" i="1" dirty="0">
                <a:solidFill>
                  <a:srgbClr val="666666"/>
                </a:solidFill>
                <a:latin typeface="High Tower Text" panose="02040502050506030303" pitchFamily="18" charset="0"/>
              </a:rPr>
              <a:t>: Blue-grey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Nose Leather: Dark pink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Pads: </a:t>
            </a:r>
            <a:r>
              <a:rPr lang="en-US" sz="1100" b="1" i="1" dirty="0" err="1">
                <a:solidFill>
                  <a:srgbClr val="666666"/>
                </a:solidFill>
                <a:latin typeface="High Tower Text" panose="02040502050506030303" pitchFamily="18" charset="0"/>
              </a:rPr>
              <a:t>Mauvish</a:t>
            </a:r>
            <a:r>
              <a:rPr lang="en-US" sz="1100" b="1" i="1" dirty="0">
                <a:solidFill>
                  <a:srgbClr val="666666"/>
                </a:solidFill>
                <a:latin typeface="High Tower Text" panose="02040502050506030303" pitchFamily="18" charset="0"/>
              </a:rPr>
              <a:t>-blue.</a:t>
            </a:r>
          </a:p>
          <a:p>
            <a:r>
              <a:rPr lang="en-US" sz="1100" b="1" i="1" dirty="0">
                <a:solidFill>
                  <a:srgbClr val="666666"/>
                </a:solidFill>
                <a:latin typeface="High Tower Text" panose="02040502050506030303" pitchFamily="18" charset="0"/>
              </a:rPr>
              <a:t>23b – </a:t>
            </a:r>
            <a:r>
              <a:rPr lang="en-US" sz="1100" b="1" i="1" u="sng" dirty="0">
                <a:solidFill>
                  <a:srgbClr val="666666"/>
                </a:solidFill>
                <a:latin typeface="High Tower Text" panose="02040502050506030303" pitchFamily="18" charset="0"/>
              </a:rPr>
              <a:t>Chocolate Abyssinian</a:t>
            </a:r>
            <a:r>
              <a:rPr lang="en-US" sz="1100" b="1" i="1" dirty="0">
                <a:solidFill>
                  <a:srgbClr val="666666"/>
                </a:solidFill>
                <a:latin typeface="High Tower Text" panose="02040502050506030303" pitchFamily="18" charset="0"/>
              </a:rPr>
              <a:t>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Overall Appearance:- Rich copper brown ticked with dark chocolate</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Base Hair: Rich apricot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Ticking </a:t>
            </a:r>
            <a:r>
              <a:rPr lang="en-US" sz="1100" b="1" i="1" dirty="0" err="1">
                <a:solidFill>
                  <a:srgbClr val="666666"/>
                </a:solidFill>
                <a:latin typeface="High Tower Text" panose="02040502050506030303" pitchFamily="18" charset="0"/>
              </a:rPr>
              <a:t>Colour</a:t>
            </a:r>
            <a:r>
              <a:rPr lang="en-US" sz="1100" b="1" i="1" dirty="0">
                <a:solidFill>
                  <a:srgbClr val="666666"/>
                </a:solidFill>
                <a:latin typeface="High Tower Text" panose="02040502050506030303" pitchFamily="18" charset="0"/>
              </a:rPr>
              <a:t>: Dark chocolate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Nose leather: Pinky-chocolate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Pads: Chocolate</a:t>
            </a:r>
          </a:p>
          <a:p>
            <a:r>
              <a:rPr lang="en-US" sz="1100" b="1" i="1" dirty="0">
                <a:solidFill>
                  <a:srgbClr val="666666"/>
                </a:solidFill>
                <a:latin typeface="High Tower Text" panose="02040502050506030303" pitchFamily="18" charset="0"/>
              </a:rPr>
              <a:t>23d - </a:t>
            </a:r>
            <a:r>
              <a:rPr lang="en-US" sz="1100" b="1" i="1" u="sng" dirty="0">
                <a:solidFill>
                  <a:srgbClr val="666666"/>
                </a:solidFill>
                <a:latin typeface="High Tower Text" panose="02040502050506030303" pitchFamily="18" charset="0"/>
              </a:rPr>
              <a:t>Lilac Abyssinian</a:t>
            </a:r>
            <a:r>
              <a:rPr lang="en-US" sz="1100" b="1" i="1" dirty="0">
                <a:solidFill>
                  <a:srgbClr val="666666"/>
                </a:solidFill>
                <a:latin typeface="High Tower Text" panose="02040502050506030303" pitchFamily="18" charset="0"/>
              </a:rPr>
              <a:t>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Overall appearance:- Warm (pinkish) dove grey ticked with deeper dove grey</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Base Hair: Pinkish-cream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Ticking </a:t>
            </a:r>
            <a:r>
              <a:rPr lang="en-US" sz="1100" b="1" i="1" dirty="0" err="1">
                <a:solidFill>
                  <a:srgbClr val="666666"/>
                </a:solidFill>
                <a:latin typeface="High Tower Text" panose="02040502050506030303" pitchFamily="18" charset="0"/>
              </a:rPr>
              <a:t>Colour</a:t>
            </a:r>
            <a:r>
              <a:rPr lang="en-US" sz="1100" b="1" i="1" dirty="0">
                <a:solidFill>
                  <a:srgbClr val="666666"/>
                </a:solidFill>
                <a:latin typeface="High Tower Text" panose="02040502050506030303" pitchFamily="18" charset="0"/>
              </a:rPr>
              <a:t>: pinkish-dove grey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Nose Leather: </a:t>
            </a:r>
            <a:r>
              <a:rPr lang="en-US" sz="1100" b="1" i="1" dirty="0" err="1">
                <a:solidFill>
                  <a:srgbClr val="666666"/>
                </a:solidFill>
                <a:latin typeface="High Tower Text" panose="02040502050506030303" pitchFamily="18" charset="0"/>
              </a:rPr>
              <a:t>Mauvish</a:t>
            </a:r>
            <a:r>
              <a:rPr lang="en-US" sz="1100" b="1" i="1" dirty="0">
                <a:solidFill>
                  <a:srgbClr val="666666"/>
                </a:solidFill>
                <a:latin typeface="High Tower Text" panose="02040502050506030303" pitchFamily="18" charset="0"/>
              </a:rPr>
              <a:t>-pink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Pads: </a:t>
            </a:r>
            <a:r>
              <a:rPr lang="en-US" sz="1100" b="1" i="1" dirty="0" err="1">
                <a:solidFill>
                  <a:srgbClr val="666666"/>
                </a:solidFill>
                <a:latin typeface="High Tower Text" panose="02040502050506030303" pitchFamily="18" charset="0"/>
              </a:rPr>
              <a:t>Mauvish</a:t>
            </a:r>
            <a:r>
              <a:rPr lang="en-US" sz="1100" b="1" i="1" dirty="0">
                <a:solidFill>
                  <a:srgbClr val="666666"/>
                </a:solidFill>
                <a:latin typeface="High Tower Text" panose="02040502050506030303" pitchFamily="18" charset="0"/>
              </a:rPr>
              <a:t>-pink</a:t>
            </a:r>
          </a:p>
          <a:p>
            <a:r>
              <a:rPr lang="en-US" sz="1100" b="1" i="1" dirty="0">
                <a:solidFill>
                  <a:srgbClr val="666666"/>
                </a:solidFill>
                <a:latin typeface="High Tower Text" panose="02040502050506030303" pitchFamily="18" charset="0"/>
              </a:rPr>
              <a:t>23e – </a:t>
            </a:r>
            <a:r>
              <a:rPr lang="en-US" sz="1100" b="1" i="1" u="sng" dirty="0">
                <a:solidFill>
                  <a:srgbClr val="666666"/>
                </a:solidFill>
                <a:latin typeface="High Tower Text" panose="02040502050506030303" pitchFamily="18" charset="0"/>
              </a:rPr>
              <a:t>Fawn Abyssinian</a:t>
            </a:r>
            <a:r>
              <a:rPr lang="en-US" sz="1100" b="1" i="1" dirty="0">
                <a:solidFill>
                  <a:srgbClr val="666666"/>
                </a:solidFill>
                <a:latin typeface="High Tower Text" panose="02040502050506030303" pitchFamily="18" charset="0"/>
              </a:rPr>
              <a:t>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Overall appearance:- Warm fawn ticked with deeper fawn</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Base Hair: </a:t>
            </a:r>
            <a:r>
              <a:rPr lang="en-US" sz="1100" b="1" i="1" dirty="0" err="1">
                <a:solidFill>
                  <a:srgbClr val="666666"/>
                </a:solidFill>
                <a:latin typeface="High Tower Text" panose="02040502050506030303" pitchFamily="18" charset="0"/>
              </a:rPr>
              <a:t>Fawny</a:t>
            </a:r>
            <a:r>
              <a:rPr lang="en-US" sz="1100" b="1" i="1" dirty="0">
                <a:solidFill>
                  <a:srgbClr val="666666"/>
                </a:solidFill>
                <a:latin typeface="High Tower Text" panose="02040502050506030303" pitchFamily="18" charset="0"/>
              </a:rPr>
              <a:t> cream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Ticking </a:t>
            </a:r>
            <a:r>
              <a:rPr lang="en-US" sz="1100" b="1" i="1" dirty="0" err="1">
                <a:solidFill>
                  <a:srgbClr val="666666"/>
                </a:solidFill>
                <a:latin typeface="High Tower Text" panose="02040502050506030303" pitchFamily="18" charset="0"/>
              </a:rPr>
              <a:t>colour</a:t>
            </a:r>
            <a:r>
              <a:rPr lang="en-US" sz="1100" b="1" i="1" dirty="0">
                <a:solidFill>
                  <a:srgbClr val="666666"/>
                </a:solidFill>
                <a:latin typeface="High Tower Text" panose="02040502050506030303" pitchFamily="18" charset="0"/>
              </a:rPr>
              <a:t>: Fawn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Nose Leather: Pink </a:t>
            </a:r>
            <a:br>
              <a:rPr lang="en-US" sz="1100" b="1" i="1" dirty="0">
                <a:solidFill>
                  <a:srgbClr val="666666"/>
                </a:solidFill>
                <a:latin typeface="High Tower Text" panose="02040502050506030303" pitchFamily="18" charset="0"/>
              </a:rPr>
            </a:br>
            <a:r>
              <a:rPr lang="en-US" sz="1100" b="1" i="1" dirty="0">
                <a:solidFill>
                  <a:srgbClr val="666666"/>
                </a:solidFill>
                <a:latin typeface="High Tower Text" panose="02040502050506030303" pitchFamily="18" charset="0"/>
              </a:rPr>
              <a:t>Pads: Pink</a:t>
            </a:r>
            <a:endParaRPr lang="en-US" sz="1100" b="1" i="1" dirty="0">
              <a:solidFill>
                <a:srgbClr val="666666"/>
              </a:solidFill>
              <a:effectLst/>
              <a:latin typeface="High Tower Text" panose="02040502050506030303" pitchFamily="18" charset="0"/>
            </a:endParaRPr>
          </a:p>
        </p:txBody>
      </p:sp>
    </p:spTree>
    <p:extLst>
      <p:ext uri="{BB962C8B-B14F-4D97-AF65-F5344CB8AC3E}">
        <p14:creationId xmlns:p14="http://schemas.microsoft.com/office/powerpoint/2010/main" val="2678449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a:solidFill>
                  <a:schemeClr val="accent6">
                    <a:lumMod val="50000"/>
                  </a:schemeClr>
                </a:solidFill>
                <a:latin typeface="Papyrus" panose="03070502060502030205" pitchFamily="66" charset="0"/>
              </a:rPr>
              <a:t>Ruddy ( Usual) &amp; Red (Cinnamon) </a:t>
            </a:r>
          </a:p>
        </p:txBody>
      </p:sp>
      <p:sp>
        <p:nvSpPr>
          <p:cNvPr id="3" name="Rectangle 2"/>
          <p:cNvSpPr/>
          <p:nvPr/>
        </p:nvSpPr>
        <p:spPr>
          <a:xfrm>
            <a:off x="647700" y="1417638"/>
            <a:ext cx="7848600" cy="5016758"/>
          </a:xfrm>
          <a:prstGeom prst="rect">
            <a:avLst/>
          </a:prstGeom>
        </p:spPr>
        <p:txBody>
          <a:bodyPr wrap="square">
            <a:spAutoFit/>
          </a:bodyPr>
          <a:lstStyle/>
          <a:p>
            <a:r>
              <a:rPr lang="en-US" sz="3200" b="1" i="1" dirty="0">
                <a:latin typeface="High Tower Text" panose="02040502050506030303" pitchFamily="18" charset="0"/>
              </a:rPr>
              <a:t>Breeding in England focused on the development of the ticked (Agouti) coat, and over time the undesirable tabby marking were bred out. Records indicate that Abyssinians first bred in England were of a Silver or Yellow ticking color, as evidenced by Abyssinians pedigrees of </a:t>
            </a:r>
            <a:r>
              <a:rPr lang="en-US" sz="3200" b="1" i="1" dirty="0" err="1">
                <a:latin typeface="High Tower Text" panose="02040502050506030303" pitchFamily="18" charset="0"/>
              </a:rPr>
              <a:t>Aluminium</a:t>
            </a:r>
            <a:r>
              <a:rPr lang="en-US" sz="3200" b="1" i="1" dirty="0">
                <a:latin typeface="High Tower Text" panose="02040502050506030303" pitchFamily="18" charset="0"/>
              </a:rPr>
              <a:t> and Gold Tick  in the early 1900’s. Breeding became focused on bringing out a warmer color, hence the Sorrel (red) and Ruddy (usual) of today</a:t>
            </a:r>
            <a:r>
              <a:rPr lang="en-US" b="1" i="1" dirty="0">
                <a:latin typeface="High Tower Text" panose="02040502050506030303" pitchFamily="18" charset="0"/>
              </a:rPr>
              <a:t>.</a:t>
            </a:r>
          </a:p>
        </p:txBody>
      </p:sp>
    </p:spTree>
    <p:extLst>
      <p:ext uri="{BB962C8B-B14F-4D97-AF65-F5344CB8AC3E}">
        <p14:creationId xmlns:p14="http://schemas.microsoft.com/office/powerpoint/2010/main" val="1259433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u="sng" dirty="0">
                <a:solidFill>
                  <a:schemeClr val="accent6">
                    <a:lumMod val="50000"/>
                  </a:schemeClr>
                </a:solidFill>
                <a:latin typeface="Papyrus" panose="03070502060502030205" pitchFamily="66" charset="0"/>
              </a:rPr>
              <a:t>Blue</a:t>
            </a:r>
          </a:p>
        </p:txBody>
      </p:sp>
      <p:sp>
        <p:nvSpPr>
          <p:cNvPr id="3" name="Rectangle 2"/>
          <p:cNvSpPr/>
          <p:nvPr/>
        </p:nvSpPr>
        <p:spPr>
          <a:xfrm>
            <a:off x="76200" y="1905000"/>
            <a:ext cx="5105400" cy="4093428"/>
          </a:xfrm>
          <a:prstGeom prst="rect">
            <a:avLst/>
          </a:prstGeom>
        </p:spPr>
        <p:txBody>
          <a:bodyPr wrap="square">
            <a:spAutoFit/>
          </a:bodyPr>
          <a:lstStyle/>
          <a:p>
            <a:r>
              <a:rPr lang="en-US" sz="2000" b="1" i="1" dirty="0">
                <a:latin typeface="High Tower Text" panose="02040502050506030303" pitchFamily="18" charset="0"/>
              </a:rPr>
              <a:t>In 1968 a blue Abyssinian kitten, </a:t>
            </a:r>
            <a:r>
              <a:rPr lang="en-US" sz="2000" b="1" i="1" dirty="0" err="1">
                <a:latin typeface="High Tower Text" panose="02040502050506030303" pitchFamily="18" charset="0"/>
              </a:rPr>
              <a:t>Fairlie</a:t>
            </a:r>
            <a:r>
              <a:rPr lang="en-US" sz="2000" b="1" i="1" dirty="0">
                <a:latin typeface="High Tower Text" panose="02040502050506030303" pitchFamily="18" charset="0"/>
              </a:rPr>
              <a:t> </a:t>
            </a:r>
            <a:r>
              <a:rPr lang="en-US" sz="2000" b="1" i="1" dirty="0" err="1">
                <a:latin typeface="High Tower Text" panose="02040502050506030303" pitchFamily="18" charset="0"/>
              </a:rPr>
              <a:t>Mehesso</a:t>
            </a:r>
            <a:r>
              <a:rPr lang="en-US" sz="2000" b="1" i="1" dirty="0">
                <a:latin typeface="High Tower Text" panose="02040502050506030303" pitchFamily="18" charset="0"/>
              </a:rPr>
              <a:t>, bred by Mrs. Stock, appeared at the West of England and South Wales Cat Society's show at </a:t>
            </a:r>
            <a:r>
              <a:rPr lang="en-US" sz="2000" b="1" i="1" dirty="0" err="1">
                <a:latin typeface="High Tower Text" panose="02040502050506030303" pitchFamily="18" charset="0"/>
              </a:rPr>
              <a:t>Cirenceste</a:t>
            </a:r>
            <a:r>
              <a:rPr lang="en-US" sz="2000" b="1" i="1" dirty="0">
                <a:latin typeface="High Tower Text" panose="02040502050506030303" pitchFamily="18" charset="0"/>
              </a:rPr>
              <a:t>.  The blue Abyssinians are produced by combining the diluting gene with a ruddy. Many believe that the diluting gene may have been present in the </a:t>
            </a:r>
            <a:r>
              <a:rPr lang="en-US" sz="2000" b="1" i="1" dirty="0" err="1">
                <a:latin typeface="High Tower Text" panose="02040502050506030303" pitchFamily="18" charset="0"/>
              </a:rPr>
              <a:t>Abyssinan</a:t>
            </a:r>
            <a:r>
              <a:rPr lang="en-US" sz="2000" b="1" i="1" dirty="0">
                <a:latin typeface="High Tower Text" panose="02040502050506030303" pitchFamily="18" charset="0"/>
              </a:rPr>
              <a:t> all along and that the gene was “hidden”. An Abyssinian male, Raby </a:t>
            </a:r>
            <a:r>
              <a:rPr lang="en-US" sz="2000" b="1" i="1" dirty="0" err="1">
                <a:latin typeface="High Tower Text" panose="02040502050506030303" pitchFamily="18" charset="0"/>
              </a:rPr>
              <a:t>Ashanto</a:t>
            </a:r>
            <a:r>
              <a:rPr lang="en-US" sz="2000" b="1" i="1" dirty="0">
                <a:latin typeface="High Tower Text" panose="02040502050506030303" pitchFamily="18" charset="0"/>
              </a:rPr>
              <a:t>, who was born in 1942, carried this gene because interbreeding with his </a:t>
            </a:r>
            <a:r>
              <a:rPr lang="en-US" sz="2000" b="1" i="1" dirty="0" err="1">
                <a:latin typeface="High Tower Text" panose="02040502050506030303" pitchFamily="18" charset="0"/>
              </a:rPr>
              <a:t>descendents</a:t>
            </a:r>
            <a:r>
              <a:rPr lang="en-US" sz="2000" b="1" i="1" dirty="0">
                <a:latin typeface="High Tower Text" panose="02040502050506030303" pitchFamily="18" charset="0"/>
              </a:rPr>
              <a:t> produced some of the earliest blues. Though the blue was present since 1968, the 1980’s is where we start to see them become more prevalent.  </a:t>
            </a:r>
          </a:p>
        </p:txBody>
      </p:sp>
      <p:pic>
        <p:nvPicPr>
          <p:cNvPr id="210946" name="Picture 2" descr="http://www.ijssellandabessijnen.nl/links/harryblok/Harry_Blok/mehess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447800"/>
            <a:ext cx="2533650" cy="368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670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chemeClr val="accent6">
                    <a:lumMod val="50000"/>
                  </a:schemeClr>
                </a:solidFill>
                <a:latin typeface="Papyrus" panose="03070502060502030205" pitchFamily="66" charset="0"/>
              </a:rPr>
              <a:t>Fawn</a:t>
            </a:r>
          </a:p>
        </p:txBody>
      </p:sp>
      <p:sp>
        <p:nvSpPr>
          <p:cNvPr id="3" name="Rectangle 2"/>
          <p:cNvSpPr/>
          <p:nvPr/>
        </p:nvSpPr>
        <p:spPr>
          <a:xfrm>
            <a:off x="429904" y="1681596"/>
            <a:ext cx="6096000" cy="4154984"/>
          </a:xfrm>
          <a:prstGeom prst="rect">
            <a:avLst/>
          </a:prstGeom>
        </p:spPr>
        <p:txBody>
          <a:bodyPr wrap="square">
            <a:spAutoFit/>
          </a:bodyPr>
          <a:lstStyle/>
          <a:p>
            <a:r>
              <a:rPr lang="en-US" sz="2400" b="1" i="1" dirty="0">
                <a:latin typeface="High Tower Text" panose="02040502050506030303" pitchFamily="18" charset="0"/>
              </a:rPr>
              <a:t>The first Abyssinian to be proven to carry the blue gene was probably the English male Raby </a:t>
            </a:r>
            <a:r>
              <a:rPr lang="en-US" sz="2400" b="1" i="1" dirty="0" err="1">
                <a:latin typeface="High Tower Text" panose="02040502050506030303" pitchFamily="18" charset="0"/>
              </a:rPr>
              <a:t>Ashanto</a:t>
            </a:r>
            <a:r>
              <a:rPr lang="en-US" sz="2400" b="1" i="1" dirty="0">
                <a:latin typeface="High Tower Text" panose="02040502050506030303" pitchFamily="18" charset="0"/>
              </a:rPr>
              <a:t>, born in 1942.  Almost all of today’s blue and fawn Abyssinians can be traced back to him.</a:t>
            </a:r>
          </a:p>
          <a:p>
            <a:r>
              <a:rPr lang="en-US" sz="2400" b="1" i="1" dirty="0">
                <a:latin typeface="High Tower Text" panose="02040502050506030303" pitchFamily="18" charset="0"/>
              </a:rPr>
              <a:t>The fawn is a dilute version of the Cinnamon appearing as a dark cream and copper, oat warm rose-beige, ticked with light cocoa brown, the extreme outer tip to be the darkest, with blush beige undercoat. Tail tipped with light cocoa brown. The underside and inside of legs to be a tint to harmonize with the main color. </a:t>
            </a:r>
          </a:p>
        </p:txBody>
      </p:sp>
      <p:pic>
        <p:nvPicPr>
          <p:cNvPr id="209922" name="Picture 2" descr="http://www.fanciers.com/breed-faqs/gifs/faw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414" y="3423875"/>
            <a:ext cx="2171700" cy="27432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84911" y="6361010"/>
            <a:ext cx="4343400" cy="400110"/>
          </a:xfrm>
          <a:prstGeom prst="rect">
            <a:avLst/>
          </a:prstGeom>
        </p:spPr>
        <p:txBody>
          <a:bodyPr wrap="square">
            <a:spAutoFit/>
          </a:bodyPr>
          <a:lstStyle/>
          <a:p>
            <a:r>
              <a:rPr lang="en-US" sz="2000" b="1" i="1" dirty="0">
                <a:solidFill>
                  <a:srgbClr val="000000"/>
                </a:solidFill>
                <a:latin typeface="High Tower Text" panose="02040502050506030303" pitchFamily="18" charset="0"/>
              </a:rPr>
              <a:t> </a:t>
            </a:r>
            <a:endParaRPr lang="en-US" sz="2000" b="1" i="1" dirty="0">
              <a:solidFill>
                <a:srgbClr val="000000"/>
              </a:solidFill>
              <a:effectLst/>
              <a:latin typeface="High Tower Text" panose="02040502050506030303" pitchFamily="18" charset="0"/>
            </a:endParaRPr>
          </a:p>
        </p:txBody>
      </p:sp>
    </p:spTree>
    <p:extLst>
      <p:ext uri="{BB962C8B-B14F-4D97-AF65-F5344CB8AC3E}">
        <p14:creationId xmlns:p14="http://schemas.microsoft.com/office/powerpoint/2010/main" val="2851086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chemeClr val="accent6">
                    <a:lumMod val="50000"/>
                  </a:schemeClr>
                </a:solidFill>
                <a:latin typeface="Papyrus" panose="03070502060502030205" pitchFamily="66" charset="0"/>
              </a:rPr>
              <a:t>Silver Abyssinians -1900’s</a:t>
            </a:r>
          </a:p>
        </p:txBody>
      </p:sp>
      <p:sp>
        <p:nvSpPr>
          <p:cNvPr id="3" name="Rectangle 2"/>
          <p:cNvSpPr/>
          <p:nvPr/>
        </p:nvSpPr>
        <p:spPr>
          <a:xfrm>
            <a:off x="458755" y="1314588"/>
            <a:ext cx="8077200" cy="5509200"/>
          </a:xfrm>
          <a:prstGeom prst="rect">
            <a:avLst/>
          </a:prstGeom>
        </p:spPr>
        <p:txBody>
          <a:bodyPr wrap="square">
            <a:spAutoFit/>
          </a:bodyPr>
          <a:lstStyle/>
          <a:p>
            <a:r>
              <a:rPr lang="en-US" sz="3200" b="1" i="1" dirty="0">
                <a:latin typeface="High Tower Text" panose="02040502050506030303" pitchFamily="18" charset="0"/>
              </a:rPr>
              <a:t>Mr. H.C. Brooke, an  early British Abyssinian breeders opposed the silver color and, in order "to get back the warmth of body color," used a cat he described as a "self red" in breeding program. In the beginning, Abyssinians were, indeed, silver cats accompanied by remnants of tabby markings. At a time when silver and brown tabbies were truly popular in England, breeders tried to produce a totally distinctive cat. They introduced a little red to warm up the coat as Mr. Brooke did, and they bred out the tabby markings.</a:t>
            </a:r>
          </a:p>
        </p:txBody>
      </p:sp>
    </p:spTree>
    <p:extLst>
      <p:ext uri="{BB962C8B-B14F-4D97-AF65-F5344CB8AC3E}">
        <p14:creationId xmlns:p14="http://schemas.microsoft.com/office/powerpoint/2010/main" val="1911593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715962"/>
          </a:xfrm>
        </p:spPr>
        <p:txBody>
          <a:bodyPr>
            <a:normAutofit fontScale="90000"/>
          </a:bodyPr>
          <a:lstStyle/>
          <a:p>
            <a:pPr algn="l"/>
            <a:r>
              <a:rPr lang="en-US" dirty="0"/>
              <a:t>     </a:t>
            </a:r>
            <a:r>
              <a:rPr lang="en-US" b="1" u="sng" dirty="0">
                <a:solidFill>
                  <a:schemeClr val="accent6">
                    <a:lumMod val="50000"/>
                  </a:schemeClr>
                </a:solidFill>
                <a:latin typeface="Papyrus" panose="03070502060502030205" pitchFamily="66" charset="0"/>
              </a:rPr>
              <a:t>Cat Mummies British Museum</a:t>
            </a:r>
          </a:p>
        </p:txBody>
      </p:sp>
      <p:sp>
        <p:nvSpPr>
          <p:cNvPr id="9219" name="Rectangle 3"/>
          <p:cNvSpPr>
            <a:spLocks noGrp="1" noChangeArrowheads="1"/>
          </p:cNvSpPr>
          <p:nvPr>
            <p:ph type="body" sz="half" idx="1"/>
          </p:nvPr>
        </p:nvSpPr>
        <p:spPr>
          <a:xfrm>
            <a:off x="228600" y="990600"/>
            <a:ext cx="5257800" cy="5715000"/>
          </a:xfrm>
        </p:spPr>
        <p:txBody>
          <a:bodyPr>
            <a:normAutofit fontScale="25000" lnSpcReduction="20000"/>
          </a:bodyPr>
          <a:lstStyle/>
          <a:p>
            <a:pPr>
              <a:lnSpc>
                <a:spcPct val="90000"/>
              </a:lnSpc>
              <a:buFontTx/>
              <a:buNone/>
            </a:pPr>
            <a:r>
              <a:rPr lang="en-US" sz="2400" dirty="0"/>
              <a:t>	</a:t>
            </a:r>
            <a:r>
              <a:rPr lang="en-US" sz="12800" b="1" i="1" dirty="0">
                <a:latin typeface="High Tower Text" panose="02040502050506030303" pitchFamily="18" charset="0"/>
              </a:rPr>
              <a:t>Cats were the exclusive animal of the goddess </a:t>
            </a:r>
            <a:r>
              <a:rPr lang="en-US" sz="12800" b="1" i="1" dirty="0" err="1">
                <a:latin typeface="High Tower Text" panose="02040502050506030303" pitchFamily="18" charset="0"/>
              </a:rPr>
              <a:t>Bast</a:t>
            </a:r>
            <a:r>
              <a:rPr lang="en-US" sz="12800" b="1" i="1" dirty="0">
                <a:latin typeface="High Tower Text" panose="02040502050506030303" pitchFamily="18" charset="0"/>
              </a:rPr>
              <a:t>, also known as Bastet.  Bastet was the goddess of love and war and was believed to appear on earth as a cat, and as a result, the cats were immensely regarded and worshipped in ancient Egypt.</a:t>
            </a:r>
          </a:p>
          <a:p>
            <a:pPr>
              <a:lnSpc>
                <a:spcPct val="90000"/>
              </a:lnSpc>
              <a:buFontTx/>
              <a:buNone/>
            </a:pPr>
            <a:endParaRPr lang="en-US" sz="12800" b="1" i="1" dirty="0">
              <a:latin typeface="High Tower Text" panose="02040502050506030303" pitchFamily="18" charset="0"/>
            </a:endParaRPr>
          </a:p>
          <a:p>
            <a:pPr>
              <a:lnSpc>
                <a:spcPct val="90000"/>
              </a:lnSpc>
              <a:buFontTx/>
              <a:buNone/>
            </a:pPr>
            <a:r>
              <a:rPr lang="en-US" sz="12800" b="1" i="1" dirty="0">
                <a:latin typeface="High Tower Text" panose="02040502050506030303" pitchFamily="18" charset="0"/>
              </a:rPr>
              <a:t>    The British Museum has a considerable collection of cat mummies which clearly indicates the important position that the cat held in the land of the Pharaohs. </a:t>
            </a:r>
          </a:p>
          <a:p>
            <a:pPr>
              <a:lnSpc>
                <a:spcPct val="90000"/>
              </a:lnSpc>
              <a:buFontTx/>
              <a:buNone/>
            </a:pPr>
            <a:endParaRPr lang="en-US" sz="12800" dirty="0">
              <a:latin typeface="High Tower Text" panose="02040502050506030303" pitchFamily="18" charset="0"/>
            </a:endParaRPr>
          </a:p>
          <a:p>
            <a:pPr>
              <a:lnSpc>
                <a:spcPct val="90000"/>
              </a:lnSpc>
              <a:buFontTx/>
              <a:buNone/>
            </a:pPr>
            <a:r>
              <a:rPr lang="en-US" sz="3600" dirty="0"/>
              <a:t>	</a:t>
            </a:r>
          </a:p>
        </p:txBody>
      </p:sp>
      <p:pic>
        <p:nvPicPr>
          <p:cNvPr id="11"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4350940" y="2126061"/>
            <a:ext cx="5715000" cy="3444082"/>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a:bodyPr>
          <a:lstStyle/>
          <a:p>
            <a:r>
              <a:rPr lang="en-US" b="1" u="sng" dirty="0">
                <a:solidFill>
                  <a:schemeClr val="accent6">
                    <a:lumMod val="50000"/>
                  </a:schemeClr>
                </a:solidFill>
                <a:latin typeface="Papyrus" panose="03070502060502030205" pitchFamily="66" charset="0"/>
              </a:rPr>
              <a:t>Silvers</a:t>
            </a:r>
            <a:r>
              <a:rPr lang="en-US" u="sng" dirty="0"/>
              <a:t> </a:t>
            </a:r>
          </a:p>
        </p:txBody>
      </p:sp>
      <p:sp>
        <p:nvSpPr>
          <p:cNvPr id="3" name="Text Placeholder 2"/>
          <p:cNvSpPr>
            <a:spLocks noGrp="1"/>
          </p:cNvSpPr>
          <p:nvPr>
            <p:ph type="body" sz="half" idx="1"/>
          </p:nvPr>
        </p:nvSpPr>
        <p:spPr>
          <a:xfrm>
            <a:off x="2275" y="685800"/>
            <a:ext cx="5029199" cy="4678363"/>
          </a:xfrm>
        </p:spPr>
        <p:txBody>
          <a:bodyPr>
            <a:noAutofit/>
          </a:bodyPr>
          <a:lstStyle/>
          <a:p>
            <a:r>
              <a:rPr lang="en-US" sz="2400" b="1" i="1" dirty="0">
                <a:solidFill>
                  <a:srgbClr val="000000"/>
                </a:solidFill>
                <a:latin typeface="High Tower Text" panose="02040502050506030303" pitchFamily="18" charset="0"/>
              </a:rPr>
              <a:t>Since the early 1900’s silver Abyssinians have been popular in the USA when two silver Abyssinians , Aluminum &amp; Salt were imported from a British breeder. The silver gene is an inhibiting gene and makes the undercoat of an Abyssinian a silvery-white color. </a:t>
            </a:r>
          </a:p>
          <a:p>
            <a:r>
              <a:rPr lang="en-US" sz="2400" b="1" i="1" dirty="0">
                <a:latin typeface="High Tower Text" panose="02040502050506030303" pitchFamily="18" charset="0"/>
              </a:rPr>
              <a:t>In 2001, TICA accepted all four silver colors into their championship division. In June of 2001, in Ft. Worth, TX, </a:t>
            </a:r>
            <a:r>
              <a:rPr lang="en-US" sz="2400" b="1" i="1" dirty="0" err="1">
                <a:latin typeface="High Tower Text" panose="02040502050506030303" pitchFamily="18" charset="0"/>
              </a:rPr>
              <a:t>Sterlingsilver</a:t>
            </a:r>
            <a:r>
              <a:rPr lang="en-US" sz="2400" b="1" i="1" dirty="0">
                <a:latin typeface="High Tower Text" panose="02040502050506030303" pitchFamily="18" charset="0"/>
              </a:rPr>
              <a:t> Daylily became the first blue silver female Abyssinian champion in the nation. Pictured here is </a:t>
            </a:r>
            <a:r>
              <a:rPr lang="en-US" sz="2400" b="1" i="1" dirty="0" err="1">
                <a:latin typeface="High Tower Text" panose="02040502050506030303" pitchFamily="18" charset="0"/>
              </a:rPr>
              <a:t>Sterlingsilver</a:t>
            </a:r>
            <a:r>
              <a:rPr lang="en-US" sz="2400" b="1" i="1" dirty="0">
                <a:latin typeface="High Tower Text" panose="02040502050506030303" pitchFamily="18" charset="0"/>
              </a:rPr>
              <a:t> Sir Christopher, a blue silver Abyssinian male.</a:t>
            </a:r>
          </a:p>
        </p:txBody>
      </p:sp>
      <p:pic>
        <p:nvPicPr>
          <p:cNvPr id="202756" name="Picture 4" descr="http://www.angelfire.com/tx3/sterlingsilver/images/chri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524000"/>
            <a:ext cx="3581400" cy="44497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2"/>
          </p:nvPr>
        </p:nvSpPr>
        <p:spPr>
          <a:xfrm>
            <a:off x="9829800" y="1295400"/>
            <a:ext cx="3962400" cy="4373563"/>
          </a:xfrm>
        </p:spPr>
        <p:txBody>
          <a:bodyPr/>
          <a:lstStyle/>
          <a:p>
            <a:endParaRPr lang="en-US" dirty="0"/>
          </a:p>
        </p:txBody>
      </p:sp>
    </p:spTree>
    <p:extLst>
      <p:ext uri="{BB962C8B-B14F-4D97-AF65-F5344CB8AC3E}">
        <p14:creationId xmlns:p14="http://schemas.microsoft.com/office/powerpoint/2010/main" val="1328145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0950"/>
            <a:ext cx="8229600" cy="1143000"/>
          </a:xfrm>
        </p:spPr>
        <p:txBody>
          <a:bodyPr>
            <a:normAutofit/>
          </a:bodyPr>
          <a:lstStyle/>
          <a:p>
            <a:r>
              <a:rPr lang="en-US" sz="3200" u="sng" dirty="0">
                <a:solidFill>
                  <a:schemeClr val="accent6">
                    <a:lumMod val="50000"/>
                  </a:schemeClr>
                </a:solidFill>
                <a:latin typeface="Papyrus" panose="03070502060502030205" pitchFamily="66" charset="0"/>
              </a:rPr>
              <a:t>Chocolate &amp; Lilacs</a:t>
            </a:r>
          </a:p>
        </p:txBody>
      </p:sp>
      <p:sp>
        <p:nvSpPr>
          <p:cNvPr id="3" name="TextBox 2"/>
          <p:cNvSpPr txBox="1"/>
          <p:nvPr/>
        </p:nvSpPr>
        <p:spPr>
          <a:xfrm>
            <a:off x="685800" y="1219200"/>
            <a:ext cx="8077200" cy="4524315"/>
          </a:xfrm>
          <a:prstGeom prst="rect">
            <a:avLst/>
          </a:prstGeom>
          <a:noFill/>
        </p:spPr>
        <p:txBody>
          <a:bodyPr wrap="square" rtlCol="0">
            <a:spAutoFit/>
          </a:bodyPr>
          <a:lstStyle/>
          <a:p>
            <a:r>
              <a:rPr lang="en-US" sz="3200" b="1" i="1" dirty="0">
                <a:latin typeface="High Tower Text" panose="02040502050506030303" pitchFamily="18" charset="0"/>
              </a:rPr>
              <a:t>The first chocolate &amp; lilac Abyssinian kittens were imported from the UK in early 2000. It is believed that all of today's chocolate and lilac Abyssinians are descended from a chocolate Abyssinian named Arboreal Chocolate Katrina who was produced from this outcross</a:t>
            </a:r>
            <a:r>
              <a:rPr lang="en-US" sz="3200" dirty="0">
                <a:latin typeface="High Tower Text" panose="02040502050506030303" pitchFamily="18" charset="0"/>
              </a:rPr>
              <a:t> </a:t>
            </a:r>
            <a:r>
              <a:rPr lang="en-US" sz="3200" b="1" i="1" dirty="0">
                <a:latin typeface="High Tower Text" panose="02040502050506030303" pitchFamily="18" charset="0"/>
              </a:rPr>
              <a:t>According to TICA’s existing standard, the colors were accepted along with the ruddy, sorrel, blue and fawn. This was due to the addition of “</a:t>
            </a:r>
            <a:r>
              <a:rPr lang="en-US" sz="3200" b="1" i="1" dirty="0" err="1">
                <a:latin typeface="High Tower Text" panose="02040502050506030303" pitchFamily="18" charset="0"/>
              </a:rPr>
              <a:t>eumelinistic</a:t>
            </a:r>
            <a:r>
              <a:rPr lang="en-US" sz="3200" b="1" i="1" dirty="0">
                <a:latin typeface="High Tower Text" panose="02040502050506030303" pitchFamily="18" charset="0"/>
              </a:rPr>
              <a:t> “ in the standards.  </a:t>
            </a:r>
          </a:p>
        </p:txBody>
      </p:sp>
    </p:spTree>
    <p:extLst>
      <p:ext uri="{BB962C8B-B14F-4D97-AF65-F5344CB8AC3E}">
        <p14:creationId xmlns:p14="http://schemas.microsoft.com/office/powerpoint/2010/main" val="4161334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accent6">
                    <a:lumMod val="50000"/>
                  </a:schemeClr>
                </a:solidFill>
                <a:latin typeface="Papyrus" panose="03070502060502030205" pitchFamily="66" charset="0"/>
              </a:rPr>
              <a:t>Chocolate &amp; Lilac</a:t>
            </a:r>
          </a:p>
        </p:txBody>
      </p:sp>
      <p:sp>
        <p:nvSpPr>
          <p:cNvPr id="3" name="Rectangle 2"/>
          <p:cNvSpPr/>
          <p:nvPr/>
        </p:nvSpPr>
        <p:spPr>
          <a:xfrm>
            <a:off x="1447800" y="1219200"/>
            <a:ext cx="7467600" cy="1569660"/>
          </a:xfrm>
          <a:prstGeom prst="rect">
            <a:avLst/>
          </a:prstGeom>
        </p:spPr>
        <p:txBody>
          <a:bodyPr wrap="square">
            <a:spAutoFit/>
          </a:bodyPr>
          <a:lstStyle/>
          <a:p>
            <a:r>
              <a:rPr lang="en-US" sz="2400" b="1" i="1" dirty="0">
                <a:latin typeface="High Tower Text" panose="02040502050506030303" pitchFamily="18" charset="0"/>
              </a:rPr>
              <a:t>The kittens pictured below were the first of the lilac and ch0colate colors to hold a championship title in TICA in the US.  The kittens were owned by Bruce </a:t>
            </a:r>
            <a:r>
              <a:rPr lang="en-US" sz="2400" b="1" i="1" dirty="0" err="1">
                <a:latin typeface="High Tower Text" panose="02040502050506030303" pitchFamily="18" charset="0"/>
              </a:rPr>
              <a:t>Alexy</a:t>
            </a:r>
            <a:r>
              <a:rPr lang="en-US" sz="2400" b="1" i="1" dirty="0">
                <a:latin typeface="High Tower Text" panose="02040502050506030303" pitchFamily="18" charset="0"/>
              </a:rPr>
              <a:t>,  </a:t>
            </a:r>
            <a:r>
              <a:rPr lang="en-US" sz="2400" b="1" i="1" dirty="0" err="1">
                <a:latin typeface="High Tower Text" panose="02040502050506030303" pitchFamily="18" charset="0"/>
              </a:rPr>
              <a:t>Alexy</a:t>
            </a:r>
            <a:r>
              <a:rPr lang="en-US" sz="2400" b="1" i="1" dirty="0">
                <a:latin typeface="High Tower Text" panose="02040502050506030303" pitchFamily="18" charset="0"/>
              </a:rPr>
              <a:t> Abyssinians, Greensboro, NC. </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971800"/>
            <a:ext cx="6096000" cy="3773031"/>
          </a:xfrm>
          <a:prstGeom prst="rect">
            <a:avLst/>
          </a:prstGeom>
        </p:spPr>
      </p:pic>
    </p:spTree>
    <p:extLst>
      <p:ext uri="{BB962C8B-B14F-4D97-AF65-F5344CB8AC3E}">
        <p14:creationId xmlns:p14="http://schemas.microsoft.com/office/powerpoint/2010/main" val="3055231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28600"/>
            <a:ext cx="8229600" cy="487362"/>
          </a:xfrm>
        </p:spPr>
        <p:txBody>
          <a:bodyPr>
            <a:normAutofit fontScale="90000"/>
          </a:bodyPr>
          <a:lstStyle/>
          <a:p>
            <a:pPr algn="l"/>
            <a:r>
              <a:rPr lang="en-US" dirty="0"/>
              <a:t>            </a:t>
            </a:r>
            <a:r>
              <a:rPr lang="en-US" b="1" u="sng" dirty="0">
                <a:solidFill>
                  <a:schemeClr val="accent6">
                    <a:lumMod val="50000"/>
                  </a:schemeClr>
                </a:solidFill>
                <a:latin typeface="Papyrus" panose="03070502060502030205" pitchFamily="66" charset="0"/>
              </a:rPr>
              <a:t>Abyssinian Today</a:t>
            </a:r>
          </a:p>
        </p:txBody>
      </p:sp>
      <p:sp>
        <p:nvSpPr>
          <p:cNvPr id="23555" name="Rectangle 3"/>
          <p:cNvSpPr>
            <a:spLocks noGrp="1" noChangeArrowheads="1"/>
          </p:cNvSpPr>
          <p:nvPr>
            <p:ph type="body" sz="half" idx="1"/>
          </p:nvPr>
        </p:nvSpPr>
        <p:spPr>
          <a:xfrm>
            <a:off x="609600" y="1066800"/>
            <a:ext cx="7924800" cy="3429000"/>
          </a:xfrm>
        </p:spPr>
        <p:txBody>
          <a:bodyPr>
            <a:normAutofit fontScale="92500" lnSpcReduction="10000"/>
          </a:bodyPr>
          <a:lstStyle/>
          <a:p>
            <a:pPr>
              <a:buFontTx/>
              <a:buNone/>
            </a:pPr>
            <a:r>
              <a:rPr lang="en-US" sz="2800" dirty="0"/>
              <a:t>	</a:t>
            </a:r>
            <a:r>
              <a:rPr lang="en-US" sz="3600" b="1" i="1" dirty="0">
                <a:latin typeface="High Tower Text" panose="02040502050506030303" pitchFamily="18" charset="0"/>
              </a:rPr>
              <a:t>Over the centuries,  the Abyssinian has developed into one of America’s favorite breeds. Aloof, mysterious, regal, lithe &amp; graceful; known for their rather large ears and lustrous almond eyes. Their devotion and affection make them an ideal companion.</a:t>
            </a:r>
          </a:p>
          <a:p>
            <a:pPr>
              <a:buFontTx/>
              <a:buNone/>
            </a:pPr>
            <a:r>
              <a:rPr lang="en-US" sz="3600" b="1" i="1" dirty="0">
                <a:latin typeface="High Tower Text" panose="02040502050506030303" pitchFamily="18" charset="0"/>
              </a:rPr>
              <a:t>                                 </a:t>
            </a: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09800" y="4038600"/>
            <a:ext cx="4038600" cy="26670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88" y="-238836"/>
            <a:ext cx="8229600" cy="1417638"/>
          </a:xfrm>
        </p:spPr>
        <p:txBody>
          <a:bodyPr/>
          <a:lstStyle/>
          <a:p>
            <a:r>
              <a:rPr lang="en-US" b="1" u="sng" dirty="0">
                <a:solidFill>
                  <a:schemeClr val="accent6">
                    <a:lumMod val="50000"/>
                  </a:schemeClr>
                </a:solidFill>
                <a:latin typeface="Papyrus" panose="03070502060502030205" pitchFamily="66" charset="0"/>
              </a:rPr>
              <a:t>Famous Abyssinians</a:t>
            </a:r>
          </a:p>
        </p:txBody>
      </p:sp>
      <p:sp>
        <p:nvSpPr>
          <p:cNvPr id="3" name="Rectangle 2"/>
          <p:cNvSpPr/>
          <p:nvPr/>
        </p:nvSpPr>
        <p:spPr>
          <a:xfrm>
            <a:off x="3733800" y="794891"/>
            <a:ext cx="4572000" cy="6001643"/>
          </a:xfrm>
          <a:prstGeom prst="rect">
            <a:avLst/>
          </a:prstGeom>
        </p:spPr>
        <p:txBody>
          <a:bodyPr>
            <a:spAutoFit/>
          </a:bodyPr>
          <a:lstStyle/>
          <a:p>
            <a:pPr>
              <a:buFont typeface="Arial" panose="020B0604020202020204" pitchFamily="34" charset="0"/>
              <a:buChar char="•"/>
            </a:pPr>
            <a:r>
              <a:rPr lang="en-US" sz="2400" b="1" i="1" dirty="0">
                <a:solidFill>
                  <a:srgbClr val="222222"/>
                </a:solidFill>
                <a:latin typeface="High Tower Text" panose="02040502050506030303" pitchFamily="18" charset="0"/>
              </a:rPr>
              <a:t>Cinnamon, the first cat to have its entire genome published.</a:t>
            </a:r>
          </a:p>
          <a:p>
            <a:pPr>
              <a:buFont typeface="Arial" panose="020B0604020202020204" pitchFamily="34" charset="0"/>
              <a:buChar char="•"/>
            </a:pPr>
            <a:endParaRPr lang="en-US" sz="2400" b="1" i="1" dirty="0">
              <a:solidFill>
                <a:srgbClr val="222222"/>
              </a:solidFill>
              <a:latin typeface="High Tower Text" panose="02040502050506030303" pitchFamily="18" charset="0"/>
            </a:endParaRPr>
          </a:p>
          <a:p>
            <a:pPr>
              <a:buFont typeface="Arial" panose="020B0604020202020204" pitchFamily="34" charset="0"/>
              <a:buChar char="•"/>
            </a:pPr>
            <a:r>
              <a:rPr lang="en-US" sz="2400" b="1" i="1" dirty="0" err="1">
                <a:solidFill>
                  <a:srgbClr val="222222"/>
                </a:solidFill>
                <a:latin typeface="High Tower Text" panose="02040502050506030303" pitchFamily="18" charset="0"/>
              </a:rPr>
              <a:t>Punkin</a:t>
            </a:r>
            <a:r>
              <a:rPr lang="en-US" sz="2400" b="1" i="1" dirty="0">
                <a:solidFill>
                  <a:srgbClr val="222222"/>
                </a:solidFill>
                <a:latin typeface="High Tower Text" panose="02040502050506030303" pitchFamily="18" charset="0"/>
              </a:rPr>
              <a:t>, an Abyssinian cat belonging to radio talk show host Rush Limbaugh.</a:t>
            </a:r>
          </a:p>
          <a:p>
            <a:pPr>
              <a:buFont typeface="Arial" panose="020B0604020202020204" pitchFamily="34" charset="0"/>
              <a:buChar char="•"/>
            </a:pPr>
            <a:endParaRPr lang="en-US" sz="2400" b="1" i="1" dirty="0">
              <a:solidFill>
                <a:srgbClr val="222222"/>
              </a:solidFill>
              <a:latin typeface="High Tower Text" panose="02040502050506030303" pitchFamily="18" charset="0"/>
            </a:endParaRPr>
          </a:p>
          <a:p>
            <a:pPr>
              <a:buFont typeface="Arial" panose="020B0604020202020204" pitchFamily="34" charset="0"/>
              <a:buChar char="•"/>
            </a:pPr>
            <a:r>
              <a:rPr lang="en-US" sz="2400" b="1" i="1" dirty="0">
                <a:latin typeface="High Tower Text" panose="02040502050506030303" pitchFamily="18" charset="0"/>
              </a:rPr>
              <a:t> Jackpot, an episode of “CSI" (season 4, episode 7) features a blue Abyssinian named Isis as a significant clue.</a:t>
            </a:r>
          </a:p>
          <a:p>
            <a:endParaRPr lang="en-US" sz="2400" b="1" i="1" dirty="0">
              <a:solidFill>
                <a:srgbClr val="222222"/>
              </a:solidFill>
              <a:latin typeface="High Tower Text" panose="02040502050506030303" pitchFamily="18" charset="0"/>
            </a:endParaRPr>
          </a:p>
          <a:p>
            <a:pPr>
              <a:buFont typeface="Arial" panose="020B0604020202020204" pitchFamily="34" charset="0"/>
              <a:buChar char="•"/>
            </a:pPr>
            <a:r>
              <a:rPr lang="en-US" sz="2400" b="1" i="1" dirty="0">
                <a:solidFill>
                  <a:srgbClr val="222222"/>
                </a:solidFill>
                <a:latin typeface="High Tower Text" panose="02040502050506030303" pitchFamily="18" charset="0"/>
              </a:rPr>
              <a:t>Jake, The Cat From Outer Space     (a 1970s Disney movie)  Jake's role was played by the brother and sister Abyssinian cats </a:t>
            </a:r>
            <a:r>
              <a:rPr lang="en-US" sz="2400" b="1" i="1" dirty="0" err="1">
                <a:solidFill>
                  <a:srgbClr val="222222"/>
                </a:solidFill>
                <a:latin typeface="High Tower Text" panose="02040502050506030303" pitchFamily="18" charset="0"/>
              </a:rPr>
              <a:t>Rumpler</a:t>
            </a:r>
            <a:r>
              <a:rPr lang="en-US" sz="2400" b="1" i="1" dirty="0">
                <a:solidFill>
                  <a:srgbClr val="222222"/>
                </a:solidFill>
                <a:latin typeface="High Tower Text" panose="02040502050506030303" pitchFamily="18" charset="0"/>
              </a:rPr>
              <a:t> and Amber.</a:t>
            </a:r>
          </a:p>
        </p:txBody>
      </p:sp>
      <p:pic>
        <p:nvPicPr>
          <p:cNvPr id="208900" name="Picture 4" descr="http://ecx.images-amazon.com/images/I/514XTF6A8EL._SY445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3009900" cy="423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981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225420" y="152400"/>
            <a:ext cx="8746434" cy="4770537"/>
          </a:xfrm>
          <a:prstGeom prst="rect">
            <a:avLst/>
          </a:prstGeom>
          <a:noFill/>
        </p:spPr>
        <p:txBody>
          <a:bodyPr wrap="square" rtlCol="0">
            <a:spAutoFit/>
          </a:bodyPr>
          <a:lstStyle/>
          <a:p>
            <a:r>
              <a:rPr lang="en-US" sz="4400" b="1" i="1" dirty="0">
                <a:latin typeface="High Tower Text" panose="02040502050506030303" pitchFamily="18" charset="0"/>
              </a:rPr>
              <a:t>“All cats are smart, some of course are smarter than others and some are outstanding in intelligence, but for downright ability to outsmart a person every time, I give you the Abyssinian”</a:t>
            </a:r>
            <a:r>
              <a:rPr lang="en-US" sz="4400" dirty="0">
                <a:latin typeface="High Tower Text" panose="02040502050506030303" pitchFamily="18" charset="0"/>
              </a:rPr>
              <a:t>.</a:t>
            </a:r>
          </a:p>
          <a:p>
            <a:endParaRPr lang="en-US" sz="4400" dirty="0">
              <a:latin typeface="High Tower Text" panose="02040502050506030303" pitchFamily="18" charset="0"/>
            </a:endParaRPr>
          </a:p>
          <a:p>
            <a:r>
              <a:rPr lang="en-US" sz="4000" dirty="0">
                <a:latin typeface="High Tower Text" panose="02040502050506030303" pitchFamily="18" charset="0"/>
              </a:rPr>
              <a:t>   </a:t>
            </a:r>
            <a:r>
              <a:rPr lang="en-US" sz="4000" b="1" i="1" dirty="0">
                <a:latin typeface="High Tower Text" panose="02040502050506030303" pitchFamily="18" charset="0"/>
              </a:rPr>
              <a:t>Mrs. Fairchild, 1945</a:t>
            </a:r>
          </a:p>
        </p:txBody>
      </p:sp>
      <p:pic>
        <p:nvPicPr>
          <p:cNvPr id="207874" name="Picture 2" descr="http://www.ijssellandabessijnen.nl/links/harryblok/Harry_Blok/j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495800"/>
            <a:ext cx="3495675"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975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10134600" cy="1219200"/>
          </a:xfrm>
        </p:spPr>
        <p:txBody>
          <a:bodyPr>
            <a:normAutofit/>
          </a:bodyPr>
          <a:lstStyle/>
          <a:p>
            <a:r>
              <a:rPr lang="en-US" sz="2800" b="1" u="sng" dirty="0">
                <a:solidFill>
                  <a:schemeClr val="accent6">
                    <a:lumMod val="50000"/>
                  </a:schemeClr>
                </a:solidFill>
                <a:latin typeface="Papyrus" panose="03070502060502030205" pitchFamily="66" charset="0"/>
              </a:rPr>
              <a:t>Interpretation of TICA Abyssinian Standard</a:t>
            </a:r>
            <a:br>
              <a:rPr lang="en-US" sz="2800" b="1" u="sng" dirty="0">
                <a:solidFill>
                  <a:schemeClr val="accent6">
                    <a:lumMod val="50000"/>
                  </a:schemeClr>
                </a:solidFill>
                <a:latin typeface="Papyrus" panose="03070502060502030205" pitchFamily="66" charset="0"/>
              </a:rPr>
            </a:br>
            <a:r>
              <a:rPr lang="en-US" sz="2800" b="1" u="sng" dirty="0">
                <a:solidFill>
                  <a:schemeClr val="accent6">
                    <a:lumMod val="50000"/>
                  </a:schemeClr>
                </a:solidFill>
                <a:latin typeface="Papyrus" panose="03070502060502030205" pitchFamily="66" charset="0"/>
              </a:rPr>
              <a:t>General Description</a:t>
            </a:r>
          </a:p>
        </p:txBody>
      </p:sp>
      <p:sp>
        <p:nvSpPr>
          <p:cNvPr id="6" name="TextBox 5"/>
          <p:cNvSpPr txBox="1"/>
          <p:nvPr/>
        </p:nvSpPr>
        <p:spPr>
          <a:xfrm>
            <a:off x="630072" y="914400"/>
            <a:ext cx="8534400" cy="6494085"/>
          </a:xfrm>
          <a:prstGeom prst="rect">
            <a:avLst/>
          </a:prstGeom>
          <a:noFill/>
        </p:spPr>
        <p:txBody>
          <a:bodyPr wrap="square" rtlCol="0">
            <a:spAutoFit/>
          </a:bodyPr>
          <a:lstStyle/>
          <a:p>
            <a:pPr marL="285750" indent="-285750">
              <a:buFont typeface="Arial" panose="020B0604020202020204" pitchFamily="34" charset="0"/>
              <a:buChar char="•"/>
            </a:pPr>
            <a:r>
              <a:rPr lang="en-US" sz="2000" b="1" i="1" dirty="0">
                <a:latin typeface="High Tower Text" panose="02040502050506030303" pitchFamily="18" charset="0"/>
              </a:rPr>
              <a:t>Coat, ticking, dramatic facial marking, like that of a cougar.</a:t>
            </a:r>
          </a:p>
          <a:p>
            <a:pPr marL="285750" indent="-285750">
              <a:buFont typeface="Arial" panose="020B0604020202020204" pitchFamily="34" charset="0"/>
              <a:buChar char="•"/>
            </a:pPr>
            <a:r>
              <a:rPr lang="en-US" sz="2000" b="1" i="1" dirty="0">
                <a:latin typeface="High Tower Text" panose="02040502050506030303" pitchFamily="18" charset="0"/>
              </a:rPr>
              <a:t>Deep, intense color with apparent four to six colored bands of color</a:t>
            </a:r>
          </a:p>
          <a:p>
            <a:pPr marL="285750" indent="-285750">
              <a:buFont typeface="Arial" panose="020B0604020202020204" pitchFamily="34" charset="0"/>
              <a:buChar char="•"/>
            </a:pPr>
            <a:r>
              <a:rPr lang="en-US" sz="2000" b="1" i="1" dirty="0">
                <a:latin typeface="High Tower Text" panose="02040502050506030303" pitchFamily="18" charset="0"/>
              </a:rPr>
              <a:t>Good resilient coat; medium in length, not too tight. Too tight of a coat will not allow for the bands of ticking that is essential to the breed.</a:t>
            </a:r>
          </a:p>
          <a:p>
            <a:pPr marL="285750" indent="-285750">
              <a:buFont typeface="Arial" panose="020B0604020202020204" pitchFamily="34" charset="0"/>
              <a:buChar char="•"/>
            </a:pPr>
            <a:r>
              <a:rPr lang="en-US" sz="2000" b="1" i="1" dirty="0">
                <a:latin typeface="High Tower Text" panose="02040502050506030303" pitchFamily="18" charset="0"/>
              </a:rPr>
              <a:t>Total clarity in the coat; no visible barring on neck and legs ( including inside of legs)</a:t>
            </a:r>
          </a:p>
          <a:p>
            <a:pPr marL="285750" indent="-285750">
              <a:buFont typeface="Arial" panose="020B0604020202020204" pitchFamily="34" charset="0"/>
              <a:buChar char="•"/>
            </a:pPr>
            <a:r>
              <a:rPr lang="en-US" sz="2000" b="1" i="1" dirty="0">
                <a:latin typeface="High Tower Text" panose="02040502050506030303" pitchFamily="18" charset="0"/>
              </a:rPr>
              <a:t>Ears are large but in proportion to the head; set as if listening.</a:t>
            </a:r>
          </a:p>
          <a:p>
            <a:pPr marL="285750" indent="-285750">
              <a:buFont typeface="Arial" panose="020B0604020202020204" pitchFamily="34" charset="0"/>
              <a:buChar char="•"/>
            </a:pPr>
            <a:r>
              <a:rPr lang="en-US" sz="2000" b="1" i="1" dirty="0">
                <a:latin typeface="High Tower Text" panose="02040502050506030303" pitchFamily="18" charset="0"/>
              </a:rPr>
              <a:t>Ears should not be too low on the head like an oriental but not straight up; there should be an in between the two extremes. </a:t>
            </a:r>
          </a:p>
          <a:p>
            <a:pPr marL="285750" indent="-285750">
              <a:buFont typeface="Arial" panose="020B0604020202020204" pitchFamily="34" charset="0"/>
              <a:buChar char="•"/>
            </a:pPr>
            <a:r>
              <a:rPr lang="en-US" sz="2000" b="1" i="1" dirty="0">
                <a:latin typeface="High Tower Text" panose="02040502050506030303" pitchFamily="18" charset="0"/>
              </a:rPr>
              <a:t>The head, including the ears should form a nice trapezoid.</a:t>
            </a:r>
          </a:p>
          <a:p>
            <a:pPr marL="285750" indent="-285750">
              <a:buFont typeface="Arial" panose="020B0604020202020204" pitchFamily="34" charset="0"/>
              <a:buChar char="•"/>
            </a:pPr>
            <a:r>
              <a:rPr lang="en-US" sz="2000" b="1" i="1" dirty="0">
                <a:latin typeface="High Tower Text" panose="02040502050506030303" pitchFamily="18" charset="0"/>
              </a:rPr>
              <a:t>Muzzle should have depth; not be too long but yet not to short</a:t>
            </a:r>
          </a:p>
          <a:p>
            <a:pPr marL="285750" indent="-285750">
              <a:buFont typeface="Arial" panose="020B0604020202020204" pitchFamily="34" charset="0"/>
              <a:buChar char="•"/>
            </a:pPr>
            <a:r>
              <a:rPr lang="en-US" sz="2000" b="1" i="1" dirty="0">
                <a:latin typeface="High Tower Text" panose="02040502050506030303" pitchFamily="18" charset="0"/>
              </a:rPr>
              <a:t>Gentle rounded curves; all transitions should be smooth</a:t>
            </a:r>
          </a:p>
          <a:p>
            <a:pPr marL="285750" indent="-285750">
              <a:buFont typeface="Arial" panose="020B0604020202020204" pitchFamily="34" charset="0"/>
              <a:buChar char="•"/>
            </a:pPr>
            <a:r>
              <a:rPr lang="en-US" sz="2000" b="1" i="1" dirty="0">
                <a:latin typeface="High Tower Text" panose="02040502050506030303" pitchFamily="18" charset="0"/>
              </a:rPr>
              <a:t>Eyes are almond shaped, not round. </a:t>
            </a:r>
          </a:p>
          <a:p>
            <a:pPr marL="285750" indent="-285750">
              <a:buFont typeface="Arial" panose="020B0604020202020204" pitchFamily="34" charset="0"/>
              <a:buChar char="•"/>
            </a:pPr>
            <a:r>
              <a:rPr lang="en-US" sz="2000" b="1" i="1" dirty="0">
                <a:latin typeface="High Tower Text" panose="02040502050506030303" pitchFamily="18" charset="0"/>
              </a:rPr>
              <a:t>Body should be medium in length, not tubular; nor oriental in shape</a:t>
            </a:r>
          </a:p>
          <a:p>
            <a:pPr marL="285750" indent="-285750">
              <a:buFont typeface="Arial" panose="020B0604020202020204" pitchFamily="34" charset="0"/>
              <a:buChar char="•"/>
            </a:pPr>
            <a:r>
              <a:rPr lang="en-US" sz="2000" b="1" i="1" dirty="0">
                <a:latin typeface="High Tower Text" panose="02040502050506030303" pitchFamily="18" charset="0"/>
              </a:rPr>
              <a:t>Rib cage should have some depth</a:t>
            </a:r>
          </a:p>
          <a:p>
            <a:pPr marL="285750" indent="-285750">
              <a:buFont typeface="Arial" panose="020B0604020202020204" pitchFamily="34" charset="0"/>
              <a:buChar char="•"/>
            </a:pPr>
            <a:r>
              <a:rPr lang="en-US" sz="2000" b="1" i="1" dirty="0">
                <a:latin typeface="High Tower Text" panose="02040502050506030303" pitchFamily="18" charset="0"/>
              </a:rPr>
              <a:t>Tail, legs and body should form a square. </a:t>
            </a:r>
          </a:p>
          <a:p>
            <a:pPr marL="285750" indent="-285750">
              <a:buFont typeface="Arial" panose="020B0604020202020204" pitchFamily="34" charset="0"/>
              <a:buChar char="•"/>
            </a:pPr>
            <a:r>
              <a:rPr lang="en-US" sz="2000" b="1" i="1" dirty="0">
                <a:latin typeface="High Tower Text" panose="02040502050506030303" pitchFamily="18" charset="0"/>
              </a:rPr>
              <a:t>Gentle curves; elegant musculature; Dancer like form</a:t>
            </a:r>
          </a:p>
          <a:p>
            <a:pPr marL="285750" indent="-285750">
              <a:buFont typeface="Arial" panose="020B0604020202020204" pitchFamily="34" charset="0"/>
              <a:buChar char="•"/>
            </a:pPr>
            <a:r>
              <a:rPr lang="en-US" sz="2000" b="1" i="1" dirty="0">
                <a:latin typeface="High Tower Text" panose="02040502050506030303" pitchFamily="18" charset="0"/>
              </a:rPr>
              <a:t>OVERALL BALANCE</a:t>
            </a:r>
          </a:p>
          <a:p>
            <a:endParaRPr lang="en-US" sz="2000" b="1" i="1" dirty="0">
              <a:latin typeface="High Tower Text" panose="02040502050506030303" pitchFamily="18" charset="0"/>
            </a:endParaRPr>
          </a:p>
          <a:p>
            <a:endParaRPr lang="en-US" sz="2000" b="1" dirty="0">
              <a:latin typeface="High Tower Text" panose="02040502050506030303" pitchFamily="18" charset="0"/>
            </a:endParaRPr>
          </a:p>
          <a:p>
            <a:endParaRPr lang="en-US" dirty="0"/>
          </a:p>
        </p:txBody>
      </p:sp>
    </p:spTree>
    <p:extLst>
      <p:ext uri="{BB962C8B-B14F-4D97-AF65-F5344CB8AC3E}">
        <p14:creationId xmlns:p14="http://schemas.microsoft.com/office/powerpoint/2010/main" val="1169680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630" y="0"/>
            <a:ext cx="8686800" cy="1096962"/>
          </a:xfrm>
        </p:spPr>
        <p:txBody>
          <a:bodyPr>
            <a:normAutofit/>
          </a:bodyPr>
          <a:lstStyle/>
          <a:p>
            <a:r>
              <a:rPr lang="en-US" sz="3200" b="1" u="sng" dirty="0">
                <a:solidFill>
                  <a:schemeClr val="accent6">
                    <a:lumMod val="50000"/>
                  </a:schemeClr>
                </a:solidFill>
                <a:latin typeface="Papyrus" panose="03070502060502030205" pitchFamily="66" charset="0"/>
              </a:rPr>
              <a:t>Appearance of Abyssinians of Today  Educational Viewpoint  PART I</a:t>
            </a:r>
          </a:p>
        </p:txBody>
      </p:sp>
      <p:sp>
        <p:nvSpPr>
          <p:cNvPr id="3" name="TextBox 2"/>
          <p:cNvSpPr txBox="1"/>
          <p:nvPr/>
        </p:nvSpPr>
        <p:spPr>
          <a:xfrm>
            <a:off x="196755" y="1676400"/>
            <a:ext cx="8915400" cy="4678204"/>
          </a:xfrm>
          <a:prstGeom prst="rect">
            <a:avLst/>
          </a:prstGeom>
          <a:noFill/>
        </p:spPr>
        <p:txBody>
          <a:bodyPr wrap="square" rtlCol="0">
            <a:spAutoFit/>
          </a:bodyPr>
          <a:lstStyle/>
          <a:p>
            <a:r>
              <a:rPr lang="en-US" sz="2000" b="1" i="1" dirty="0">
                <a:latin typeface="High Tower Text" panose="02040502050506030303" pitchFamily="18" charset="0"/>
              </a:rPr>
              <a:t>The interpretation of the Abyssinian over the years has become misconstrued by both breeders and judges and the ideal Abyssinian has become vague. The TICA standard is presently being reviewed by the current TICA breed committee  with the intent to review, clarify and propose better defined descriptions of the Abyssinian so that a more precise guideline can be utilized.  One of the areas being reviewed is the ears as the description is too ambiguous and needs to have a more specific representation.   </a:t>
            </a:r>
          </a:p>
          <a:p>
            <a:r>
              <a:rPr lang="en-US" sz="2000" b="1" i="1" dirty="0">
                <a:latin typeface="High Tower Text" panose="02040502050506030303" pitchFamily="18" charset="0"/>
              </a:rPr>
              <a:t>Over the years there have been a variety of Abyssinians shown that typically follow the written standard. Unfortunately there have abys  in recent years shown in the show hall that do not  portray the Abyssinian illustrated in the TICA standards.</a:t>
            </a:r>
          </a:p>
          <a:p>
            <a:r>
              <a:rPr lang="en-US" sz="2000" b="1" i="1" dirty="0">
                <a:latin typeface="High Tower Text" panose="02040502050506030303" pitchFamily="18" charset="0"/>
              </a:rPr>
              <a:t>For example, oriental type Abyssinians with extremely low ears, slanted or rounded eyes, tubular bodies, straight (ski slope) profiles or squared muzzles.  Little or no bands of ticking due to the fact of a short, tight coat.  Along with this, extremely low white below the chin as well as quite pronounced , obvious barring. Sadly, this “type” of Abyssinian has not only been seen but has been winning.</a:t>
            </a:r>
          </a:p>
          <a:p>
            <a:endParaRPr lang="en-US" dirty="0"/>
          </a:p>
        </p:txBody>
      </p:sp>
    </p:spTree>
    <p:extLst>
      <p:ext uri="{BB962C8B-B14F-4D97-AF65-F5344CB8AC3E}">
        <p14:creationId xmlns:p14="http://schemas.microsoft.com/office/powerpoint/2010/main" val="2450353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7411"/>
            <a:ext cx="8229600" cy="1096962"/>
          </a:xfrm>
        </p:spPr>
        <p:txBody>
          <a:bodyPr>
            <a:noAutofit/>
          </a:bodyPr>
          <a:lstStyle/>
          <a:p>
            <a:r>
              <a:rPr lang="en-US" sz="2400" b="1" u="sng" dirty="0">
                <a:solidFill>
                  <a:schemeClr val="accent6">
                    <a:lumMod val="50000"/>
                  </a:schemeClr>
                </a:solidFill>
                <a:latin typeface="Papyrus" panose="03070502060502030205" pitchFamily="66" charset="0"/>
              </a:rPr>
              <a:t>Appearance of Abyssinians of Today  Educational Viewpoint,  PART II</a:t>
            </a:r>
            <a:endParaRPr lang="en-US" sz="2400" dirty="0"/>
          </a:p>
        </p:txBody>
      </p:sp>
      <p:sp>
        <p:nvSpPr>
          <p:cNvPr id="3" name="Rectangle 2"/>
          <p:cNvSpPr/>
          <p:nvPr/>
        </p:nvSpPr>
        <p:spPr>
          <a:xfrm>
            <a:off x="685800" y="1143000"/>
            <a:ext cx="7239000" cy="5324535"/>
          </a:xfrm>
          <a:prstGeom prst="rect">
            <a:avLst/>
          </a:prstGeom>
        </p:spPr>
        <p:txBody>
          <a:bodyPr wrap="square">
            <a:spAutoFit/>
          </a:bodyPr>
          <a:lstStyle/>
          <a:p>
            <a:r>
              <a:rPr lang="en-US" sz="2000" b="1" i="1" dirty="0">
                <a:latin typeface="High Tower Text" panose="02040502050506030303" pitchFamily="18" charset="0"/>
              </a:rPr>
              <a:t>An Abyssinian should not be oriental in type in any way.   The head should be a modified wedge with rounded contours with a muzzle following gently contours and a profile without any flat planes. There should be no pinch in the muzzle, “foxy” look  or be square at the end.  Eyes should be almond in shape; not slanted or round. </a:t>
            </a:r>
          </a:p>
          <a:p>
            <a:r>
              <a:rPr lang="en-US" sz="2000" b="1" i="1" dirty="0">
                <a:latin typeface="High Tower Text" panose="02040502050506030303" pitchFamily="18" charset="0"/>
              </a:rPr>
              <a:t>Ears should be large, alert and  set forward in a 45 degree angle, as if listening. They should be in balance with the head. They should not be too large, flared or have the look of “fly away ears”.    </a:t>
            </a:r>
          </a:p>
          <a:p>
            <a:r>
              <a:rPr lang="en-US" sz="2000" b="1" i="1" dirty="0">
                <a:latin typeface="High Tower Text" panose="02040502050506030303" pitchFamily="18" charset="0"/>
              </a:rPr>
              <a:t>The body should be medium long, definitely not long and tubular. The aby should be elegant, graceful and muscular. Tail should be long and tapering, not whippy.   </a:t>
            </a:r>
          </a:p>
          <a:p>
            <a:r>
              <a:rPr lang="en-US" sz="2000" b="1" i="1" dirty="0">
                <a:latin typeface="High Tower Text" panose="02040502050506030303" pitchFamily="18" charset="0"/>
              </a:rPr>
              <a:t>The legs should be svelte, long and muscular but not fine boned.</a:t>
            </a:r>
          </a:p>
          <a:p>
            <a:r>
              <a:rPr lang="en-US" sz="2000" b="1" i="1" dirty="0">
                <a:latin typeface="High Tower Text" panose="02040502050506030303" pitchFamily="18" charset="0"/>
              </a:rPr>
              <a:t>The coat should be medium in length, resilient and fine in texture.  The coat should neither be tight or too short.  The coat needs to have enough length to  show the four to six bands of color. Too short of a coat will neither be resilient or show enough ticking.  No barring is allowed. </a:t>
            </a:r>
          </a:p>
          <a:p>
            <a:r>
              <a:rPr lang="en-US" sz="2000" b="1" i="1" dirty="0">
                <a:latin typeface="High Tower Text" panose="02040502050506030303" pitchFamily="18" charset="0"/>
              </a:rPr>
              <a:t>Very important: An Abyssinian should be well balanced! </a:t>
            </a:r>
          </a:p>
        </p:txBody>
      </p:sp>
    </p:spTree>
    <p:extLst>
      <p:ext uri="{BB962C8B-B14F-4D97-AF65-F5344CB8AC3E}">
        <p14:creationId xmlns:p14="http://schemas.microsoft.com/office/powerpoint/2010/main" val="4130326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7467600" cy="457200"/>
          </a:xfrm>
        </p:spPr>
        <p:txBody>
          <a:bodyPr>
            <a:normAutofit fontScale="90000"/>
          </a:bodyPr>
          <a:lstStyle/>
          <a:p>
            <a:r>
              <a:rPr lang="en-US" dirty="0"/>
              <a:t>The Abyssinian Breed</a:t>
            </a:r>
          </a:p>
        </p:txBody>
      </p:sp>
      <p:sp>
        <p:nvSpPr>
          <p:cNvPr id="5" name="TextBox 4"/>
          <p:cNvSpPr txBox="1"/>
          <p:nvPr/>
        </p:nvSpPr>
        <p:spPr>
          <a:xfrm>
            <a:off x="457200" y="5201335"/>
            <a:ext cx="8153400" cy="646331"/>
          </a:xfrm>
          <a:prstGeom prst="rect">
            <a:avLst/>
          </a:prstGeom>
          <a:noFill/>
        </p:spPr>
        <p:txBody>
          <a:bodyPr wrap="square" rtlCol="0">
            <a:spAutoFit/>
          </a:bodyPr>
          <a:lstStyle/>
          <a:p>
            <a:r>
              <a:rPr lang="en-US" b="1" dirty="0"/>
              <a:t>                                                 Contributors:                                                      Marylou Anderson, Jean </a:t>
            </a:r>
            <a:r>
              <a:rPr lang="en-US" b="1" dirty="0" err="1"/>
              <a:t>Hannum</a:t>
            </a:r>
            <a:r>
              <a:rPr lang="en-US" b="1" dirty="0"/>
              <a:t>, </a:t>
            </a:r>
            <a:r>
              <a:rPr lang="en-US" b="1" dirty="0" err="1"/>
              <a:t>Resa</a:t>
            </a:r>
            <a:r>
              <a:rPr lang="en-US" b="1" dirty="0"/>
              <a:t> Bauer-</a:t>
            </a:r>
            <a:r>
              <a:rPr lang="en-US" b="1" dirty="0" err="1"/>
              <a:t>DeMeyer</a:t>
            </a:r>
            <a:r>
              <a:rPr lang="en-US" b="1" dirty="0"/>
              <a:t>, Brenda Russo </a:t>
            </a:r>
          </a:p>
        </p:txBody>
      </p:sp>
      <p:sp>
        <p:nvSpPr>
          <p:cNvPr id="6" name="TextBox 5"/>
          <p:cNvSpPr txBox="1"/>
          <p:nvPr/>
        </p:nvSpPr>
        <p:spPr>
          <a:xfrm>
            <a:off x="990600" y="5943600"/>
            <a:ext cx="7620000" cy="646331"/>
          </a:xfrm>
          <a:prstGeom prst="rect">
            <a:avLst/>
          </a:prstGeom>
          <a:noFill/>
        </p:spPr>
        <p:txBody>
          <a:bodyPr wrap="square" rtlCol="0">
            <a:spAutoFit/>
          </a:bodyPr>
          <a:lstStyle/>
          <a:p>
            <a:r>
              <a:rPr lang="en-US" b="1" dirty="0"/>
              <a:t>Presentation:      Brenda Russo, TICA Breed Committee Chair</a:t>
            </a:r>
          </a:p>
          <a:p>
            <a:r>
              <a:rPr lang="en-US" b="1" dirty="0"/>
              <a:t>                             Jean </a:t>
            </a:r>
            <a:r>
              <a:rPr lang="en-US" b="1" dirty="0" err="1"/>
              <a:t>Hannum</a:t>
            </a:r>
            <a:r>
              <a:rPr lang="en-US" b="1" dirty="0"/>
              <a:t>,  TICA Breed Committee  </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412204" y="1550194"/>
            <a:ext cx="4419601" cy="2690813"/>
          </a:xfrm>
          <a:prstGeom prst="rect">
            <a:avLst/>
          </a:prstGeom>
        </p:spPr>
      </p:pic>
    </p:spTree>
    <p:extLst>
      <p:ext uri="{BB962C8B-B14F-4D97-AF65-F5344CB8AC3E}">
        <p14:creationId xmlns:p14="http://schemas.microsoft.com/office/powerpoint/2010/main" val="567830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chemeClr val="accent6">
                    <a:lumMod val="50000"/>
                  </a:schemeClr>
                </a:solidFill>
                <a:latin typeface="Papyrus" panose="03070502060502030205" pitchFamily="66" charset="0"/>
              </a:rPr>
              <a:t>Mystery of the Abyssinian Cat</a:t>
            </a:r>
          </a:p>
        </p:txBody>
      </p:sp>
      <p:sp>
        <p:nvSpPr>
          <p:cNvPr id="3" name="Content Placeholder 2"/>
          <p:cNvSpPr>
            <a:spLocks noGrp="1"/>
          </p:cNvSpPr>
          <p:nvPr>
            <p:ph idx="1"/>
          </p:nvPr>
        </p:nvSpPr>
        <p:spPr>
          <a:xfrm>
            <a:off x="412955" y="1417638"/>
            <a:ext cx="8229600" cy="4525963"/>
          </a:xfrm>
        </p:spPr>
        <p:txBody>
          <a:bodyPr/>
          <a:lstStyle/>
          <a:p>
            <a:pPr marL="0" indent="0">
              <a:buNone/>
            </a:pPr>
            <a:r>
              <a:rPr lang="en-US" b="1" i="1" dirty="0">
                <a:latin typeface="High Tower Text" panose="02040502050506030303" pitchFamily="18" charset="0"/>
              </a:rPr>
              <a:t>In their booklet published in 1951, Child Of The Gods, Helen and Sidney Denham,  refer to the Abyssinian as a “Child of the Gods”  Sidney Denham explains, “It may well be that the religious beliefs of ancient Egypt are forever alive, and in the Abyssinian cat of today we have the reincarnation of a divinity”! </a:t>
            </a:r>
          </a:p>
          <a:p>
            <a:pPr marL="0" indent="0">
              <a:buNone/>
            </a:pPr>
            <a:r>
              <a:rPr lang="en-US" dirty="0"/>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4419600"/>
            <a:ext cx="2490439" cy="2362200"/>
          </a:xfrm>
          <a:prstGeom prst="rect">
            <a:avLst/>
          </a:prstGeom>
        </p:spPr>
      </p:pic>
    </p:spTree>
    <p:extLst>
      <p:ext uri="{BB962C8B-B14F-4D97-AF65-F5344CB8AC3E}">
        <p14:creationId xmlns:p14="http://schemas.microsoft.com/office/powerpoint/2010/main" val="292403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5638800" cy="1143000"/>
          </a:xfrm>
        </p:spPr>
        <p:txBody>
          <a:bodyPr/>
          <a:lstStyle/>
          <a:p>
            <a:pPr algn="l"/>
            <a:r>
              <a:rPr lang="en-US" u="sng"/>
              <a:t>General Description</a:t>
            </a:r>
          </a:p>
        </p:txBody>
      </p:sp>
      <p:sp>
        <p:nvSpPr>
          <p:cNvPr id="5123" name="Rectangle 3"/>
          <p:cNvSpPr>
            <a:spLocks noGrp="1" noChangeArrowheads="1"/>
          </p:cNvSpPr>
          <p:nvPr>
            <p:ph type="body" sz="half" idx="1"/>
          </p:nvPr>
        </p:nvSpPr>
        <p:spPr>
          <a:xfrm>
            <a:off x="457200" y="1447800"/>
            <a:ext cx="8305800" cy="4525963"/>
          </a:xfrm>
        </p:spPr>
        <p:txBody>
          <a:bodyPr>
            <a:normAutofit fontScale="92500" lnSpcReduction="10000"/>
          </a:bodyPr>
          <a:lstStyle/>
          <a:p>
            <a:r>
              <a:rPr lang="en-US" dirty="0"/>
              <a:t> </a:t>
            </a:r>
            <a:r>
              <a:rPr lang="en-US" sz="3600" dirty="0"/>
              <a:t>Alert &amp; Active</a:t>
            </a:r>
          </a:p>
          <a:p>
            <a:r>
              <a:rPr lang="en-US" sz="3600" dirty="0"/>
              <a:t> Medium-sized </a:t>
            </a:r>
          </a:p>
          <a:p>
            <a:r>
              <a:rPr lang="en-US" sz="3600" dirty="0"/>
              <a:t> Well-muscled</a:t>
            </a:r>
          </a:p>
          <a:p>
            <a:r>
              <a:rPr lang="en-US" sz="3600" dirty="0"/>
              <a:t> “Mini Cougar”  </a:t>
            </a:r>
          </a:p>
          <a:p>
            <a:r>
              <a:rPr lang="en-US" sz="3600" dirty="0"/>
              <a:t> Iridescent ticked coat</a:t>
            </a:r>
          </a:p>
          <a:p>
            <a:r>
              <a:rPr lang="en-US" sz="3600" dirty="0"/>
              <a:t> Graceful</a:t>
            </a:r>
          </a:p>
          <a:p>
            <a:r>
              <a:rPr lang="en-US" sz="3600" dirty="0"/>
              <a:t> Radiant, Regal</a:t>
            </a:r>
          </a:p>
          <a:p>
            <a:r>
              <a:rPr lang="en-US" sz="3600" dirty="0"/>
              <a:t> Feral appearing but gentle &amp; playful</a:t>
            </a:r>
          </a:p>
        </p:txBody>
      </p:sp>
      <p:graphicFrame>
        <p:nvGraphicFramePr>
          <p:cNvPr id="5133" name="Object 13"/>
          <p:cNvGraphicFramePr>
            <a:graphicFrameLocks noGrp="1" noChangeAspect="1"/>
          </p:cNvGraphicFramePr>
          <p:nvPr>
            <p:ph sz="half" idx="2"/>
          </p:nvPr>
        </p:nvGraphicFramePr>
        <p:xfrm>
          <a:off x="5486400" y="1295400"/>
          <a:ext cx="3051175" cy="3879640"/>
        </p:xfrm>
        <a:graphic>
          <a:graphicData uri="http://schemas.openxmlformats.org/presentationml/2006/ole">
            <mc:AlternateContent xmlns:mc="http://schemas.openxmlformats.org/markup-compatibility/2006">
              <mc:Choice xmlns:v="urn:schemas-microsoft-com:vml" Requires="v">
                <p:oleObj spid="_x0000_s5273" name="Bitmap Image" r:id="rId4" imgW="3505689" imgH="4458322" progId="PBrush">
                  <p:embed/>
                </p:oleObj>
              </mc:Choice>
              <mc:Fallback>
                <p:oleObj name="Bitmap Image" r:id="rId4" imgW="3505689" imgH="4458322" progId="PBrush">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295400"/>
                        <a:ext cx="3051175" cy="38796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algn="l"/>
            <a:r>
              <a:rPr lang="en-US" u="sng" dirty="0"/>
              <a:t>Breed Standard</a:t>
            </a:r>
          </a:p>
        </p:txBody>
      </p:sp>
      <p:sp>
        <p:nvSpPr>
          <p:cNvPr id="209923" name="Rectangle 3"/>
          <p:cNvSpPr>
            <a:spLocks noGrp="1" noChangeArrowheads="1"/>
          </p:cNvSpPr>
          <p:nvPr>
            <p:ph type="body" sz="half" idx="1"/>
          </p:nvPr>
        </p:nvSpPr>
        <p:spPr>
          <a:xfrm>
            <a:off x="457200" y="1524000"/>
            <a:ext cx="7010400" cy="1447800"/>
          </a:xfrm>
        </p:spPr>
        <p:txBody>
          <a:bodyPr/>
          <a:lstStyle/>
          <a:p>
            <a:r>
              <a:rPr lang="en-US" sz="2800" dirty="0"/>
              <a:t>The breed standard outlines the esthetic ideal toward which breeders strive to achieve.</a:t>
            </a: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447800" y="3200400"/>
            <a:ext cx="5410200" cy="3124199"/>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US"/>
              <a:t>9/3/2011</a:t>
            </a:r>
            <a:endParaRPr lang="en-US" altLang="en-US"/>
          </a:p>
        </p:txBody>
      </p:sp>
      <p:sp>
        <p:nvSpPr>
          <p:cNvPr id="5" name="Footer Placeholder 3"/>
          <p:cNvSpPr>
            <a:spLocks noGrp="1"/>
          </p:cNvSpPr>
          <p:nvPr>
            <p:ph type="ftr" sz="quarter" idx="11"/>
          </p:nvPr>
        </p:nvSpPr>
        <p:spPr/>
        <p:txBody>
          <a:bodyPr/>
          <a:lstStyle/>
          <a:p>
            <a:r>
              <a:rPr lang="en-US" altLang="en-US"/>
              <a:t>Aby Breed Seminar</a:t>
            </a:r>
          </a:p>
        </p:txBody>
      </p:sp>
      <p:sp>
        <p:nvSpPr>
          <p:cNvPr id="6" name="Slide Number Placeholder 4"/>
          <p:cNvSpPr>
            <a:spLocks noGrp="1"/>
          </p:cNvSpPr>
          <p:nvPr>
            <p:ph type="sldNum" sz="quarter" idx="12"/>
          </p:nvPr>
        </p:nvSpPr>
        <p:spPr/>
        <p:txBody>
          <a:bodyPr/>
          <a:lstStyle/>
          <a:p>
            <a:fld id="{E987F2EA-79CF-45BE-8573-D8E49DDF1A87}" type="slidenum">
              <a:rPr lang="en-US" altLang="en-US"/>
              <a:pPr/>
              <a:t>42</a:t>
            </a:fld>
            <a:endParaRPr lang="en-US" altLang="en-US"/>
          </a:p>
        </p:txBody>
      </p:sp>
      <p:sp>
        <p:nvSpPr>
          <p:cNvPr id="233474" name="Rectangle 2"/>
          <p:cNvSpPr>
            <a:spLocks noGrp="1" noChangeArrowheads="1"/>
          </p:cNvSpPr>
          <p:nvPr>
            <p:ph type="title"/>
          </p:nvPr>
        </p:nvSpPr>
        <p:spPr>
          <a:xfrm>
            <a:off x="457200" y="1417638"/>
            <a:ext cx="8229600" cy="1143000"/>
          </a:xfrm>
        </p:spPr>
        <p:txBody>
          <a:bodyPr/>
          <a:lstStyle/>
          <a:p>
            <a:r>
              <a:rPr lang="en-US" sz="3600" dirty="0">
                <a:latin typeface="Catriel" pitchFamily="2" charset="0"/>
              </a:rPr>
              <a:t>Point Breakdown in the Standard</a:t>
            </a:r>
          </a:p>
        </p:txBody>
      </p:sp>
      <p:sp>
        <p:nvSpPr>
          <p:cNvPr id="233475" name="Rectangle 3"/>
          <p:cNvSpPr>
            <a:spLocks noChangeArrowheads="1"/>
          </p:cNvSpPr>
          <p:nvPr/>
        </p:nvSpPr>
        <p:spPr bwMode="auto">
          <a:xfrm>
            <a:off x="2590800" y="2590800"/>
            <a:ext cx="46482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buChar char="n"/>
              <a:defRPr sz="2600">
                <a:solidFill>
                  <a:schemeClr val="tx1"/>
                </a:solidFill>
                <a:latin typeface="Arial" panose="020B0604020202020204" pitchFamily="34" charset="0"/>
              </a:defRPr>
            </a:lvl1pPr>
            <a:lvl2pPr marL="669925" indent="-325438" algn="l">
              <a:buClr>
                <a:schemeClr val="accent2"/>
              </a:buClr>
              <a:buSzPct val="60000"/>
              <a:buChar char="q"/>
              <a:defRPr sz="2200">
                <a:solidFill>
                  <a:schemeClr val="tx1"/>
                </a:solidFill>
                <a:latin typeface="Arial" panose="020B0604020202020204" pitchFamily="34" charset="0"/>
              </a:defRPr>
            </a:lvl2pPr>
            <a:lvl3pPr marL="1022350" indent="-350838" algn="l">
              <a:buChar char="n"/>
              <a:defRPr sz="2000">
                <a:solidFill>
                  <a:schemeClr val="tx1"/>
                </a:solidFill>
                <a:latin typeface="Arial" panose="020B0604020202020204" pitchFamily="34" charset="0"/>
              </a:defRPr>
            </a:lvl3pPr>
            <a:lvl4pPr marL="1339850" indent="-315913" algn="l">
              <a:buClr>
                <a:schemeClr val="accent2"/>
              </a:buClr>
              <a:buSzPct val="70000"/>
              <a:buChar char="q"/>
              <a:defRPr>
                <a:solidFill>
                  <a:schemeClr val="tx1"/>
                </a:solidFill>
                <a:latin typeface="Arial" panose="020B0604020202020204" pitchFamily="34" charset="0"/>
              </a:defRPr>
            </a:lvl4pPr>
            <a:lvl5pPr marL="1681163" indent="-339725" algn="l">
              <a:buSzPct val="75000"/>
              <a:buChar char="§"/>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buChar char="§"/>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buChar char="§"/>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buChar char="§"/>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buChar char="§"/>
              <a:defRPr>
                <a:solidFill>
                  <a:schemeClr val="tx1"/>
                </a:solidFill>
                <a:latin typeface="Arial" panose="020B0604020202020204" pitchFamily="34" charset="0"/>
              </a:defRPr>
            </a:lvl9pPr>
          </a:lstStyle>
          <a:p>
            <a:pPr>
              <a:buFont typeface="Wingdings" panose="05000000000000000000" pitchFamily="2" charset="2"/>
              <a:buChar char="v"/>
            </a:pPr>
            <a:r>
              <a:rPr lang="en-US" dirty="0">
                <a:solidFill>
                  <a:schemeClr val="tx2"/>
                </a:solidFill>
              </a:rPr>
              <a:t>Head - 			35 </a:t>
            </a:r>
          </a:p>
          <a:p>
            <a:pPr>
              <a:buFont typeface="Wingdings" panose="05000000000000000000" pitchFamily="2" charset="2"/>
              <a:buChar char="v"/>
            </a:pPr>
            <a:r>
              <a:rPr lang="en-US" dirty="0">
                <a:solidFill>
                  <a:schemeClr val="tx2"/>
                </a:solidFill>
              </a:rPr>
              <a:t>Body - 			35</a:t>
            </a:r>
          </a:p>
          <a:p>
            <a:pPr>
              <a:buFont typeface="Wingdings" panose="05000000000000000000" pitchFamily="2" charset="2"/>
              <a:buChar char="v"/>
            </a:pPr>
            <a:r>
              <a:rPr lang="en-US" dirty="0">
                <a:solidFill>
                  <a:schemeClr val="tx2"/>
                </a:solidFill>
              </a:rPr>
              <a:t>Coat/color/pattern -	30</a:t>
            </a:r>
          </a:p>
          <a:p>
            <a:pPr>
              <a:buFont typeface="Wingdings" panose="05000000000000000000" pitchFamily="2" charset="2"/>
              <a:buNone/>
            </a:pPr>
            <a:endParaRPr lang="en-US" dirty="0">
              <a:solidFill>
                <a:schemeClr val="tx2"/>
              </a:solidFill>
            </a:endParaRPr>
          </a:p>
          <a:p>
            <a:pPr>
              <a:buFont typeface="Wingdings" panose="05000000000000000000" pitchFamily="2" charset="2"/>
              <a:buNone/>
            </a:pPr>
            <a:endParaRPr lang="en-US" dirty="0">
              <a:solidFill>
                <a:schemeClr val="tx2"/>
              </a:solidFill>
            </a:endParaRPr>
          </a:p>
          <a:p>
            <a:pPr>
              <a:buFont typeface="Wingdings" panose="05000000000000000000" pitchFamily="2" charset="2"/>
              <a:buNone/>
            </a:pPr>
            <a:r>
              <a:rPr lang="en-US" dirty="0">
                <a:solidFill>
                  <a:schemeClr val="tx2"/>
                </a:solidFill>
              </a:rPr>
              <a:t>    100 points = 100%</a:t>
            </a:r>
          </a:p>
        </p:txBody>
      </p:sp>
      <p:sp>
        <p:nvSpPr>
          <p:cNvPr id="7" name="Rectangle 7"/>
          <p:cNvSpPr txBox="1">
            <a:spLocks noChangeArrowheads="1"/>
          </p:cNvSpPr>
          <p:nvPr/>
        </p:nvSpPr>
        <p:spPr>
          <a:xfrm>
            <a:off x="457200" y="274638"/>
            <a:ext cx="441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u="sng"/>
              <a:t>Breed Standard</a:t>
            </a:r>
            <a:endParaRPr lang="en-US" u="sng" dirty="0"/>
          </a:p>
        </p:txBody>
      </p:sp>
    </p:spTree>
    <p:extLst>
      <p:ext uri="{BB962C8B-B14F-4D97-AF65-F5344CB8AC3E}">
        <p14:creationId xmlns:p14="http://schemas.microsoft.com/office/powerpoint/2010/main" val="33029794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5" name="Rectangle 7"/>
          <p:cNvSpPr>
            <a:spLocks noGrp="1" noChangeArrowheads="1"/>
          </p:cNvSpPr>
          <p:nvPr>
            <p:ph type="title"/>
          </p:nvPr>
        </p:nvSpPr>
        <p:spPr>
          <a:xfrm>
            <a:off x="457200" y="274638"/>
            <a:ext cx="4419600" cy="1143000"/>
          </a:xfrm>
        </p:spPr>
        <p:txBody>
          <a:bodyPr/>
          <a:lstStyle/>
          <a:p>
            <a:pPr algn="l"/>
            <a:r>
              <a:rPr lang="en-US" u="sng" dirty="0"/>
              <a:t>Breed Standard</a:t>
            </a:r>
          </a:p>
        </p:txBody>
      </p:sp>
      <p:sp>
        <p:nvSpPr>
          <p:cNvPr id="99331" name="Rectangle 3"/>
          <p:cNvSpPr>
            <a:spLocks noGrp="1" noChangeArrowheads="1"/>
          </p:cNvSpPr>
          <p:nvPr>
            <p:ph idx="1"/>
          </p:nvPr>
        </p:nvSpPr>
        <p:spPr/>
        <p:txBody>
          <a:bodyPr/>
          <a:lstStyle/>
          <a:p>
            <a:pPr algn="ctr">
              <a:lnSpc>
                <a:spcPct val="90000"/>
              </a:lnSpc>
              <a:buFontTx/>
              <a:buNone/>
            </a:pPr>
            <a:r>
              <a:rPr lang="en-US" sz="4000" u="sng" dirty="0"/>
              <a:t>Head - 35 Total Points</a:t>
            </a:r>
          </a:p>
          <a:p>
            <a:pPr>
              <a:lnSpc>
                <a:spcPct val="90000"/>
              </a:lnSpc>
              <a:buFontTx/>
              <a:buNone/>
            </a:pPr>
            <a:r>
              <a:rPr lang="en-US" dirty="0"/>
              <a:t>	</a:t>
            </a:r>
            <a:r>
              <a:rPr lang="en-US" sz="3600" dirty="0"/>
              <a:t>Shape			10</a:t>
            </a:r>
          </a:p>
          <a:p>
            <a:pPr>
              <a:lnSpc>
                <a:spcPct val="90000"/>
              </a:lnSpc>
              <a:buFontTx/>
              <a:buNone/>
            </a:pPr>
            <a:r>
              <a:rPr lang="en-US" sz="3600" dirty="0"/>
              <a:t>	Ears		  	  5</a:t>
            </a:r>
          </a:p>
          <a:p>
            <a:pPr>
              <a:lnSpc>
                <a:spcPct val="90000"/>
              </a:lnSpc>
              <a:buFontTx/>
              <a:buNone/>
            </a:pPr>
            <a:r>
              <a:rPr lang="en-US" sz="3600" dirty="0"/>
              <a:t>	Eye Shape	  	  5</a:t>
            </a:r>
          </a:p>
          <a:p>
            <a:pPr>
              <a:lnSpc>
                <a:spcPct val="90000"/>
              </a:lnSpc>
              <a:buFontTx/>
              <a:buNone/>
            </a:pPr>
            <a:r>
              <a:rPr lang="en-US" sz="3600" dirty="0"/>
              <a:t>	Eye Color	  	  5</a:t>
            </a:r>
          </a:p>
          <a:p>
            <a:pPr>
              <a:lnSpc>
                <a:spcPct val="90000"/>
              </a:lnSpc>
              <a:buFontTx/>
              <a:buNone/>
            </a:pPr>
            <a:r>
              <a:rPr lang="en-US" sz="3600" dirty="0"/>
              <a:t>	Muzzle		 	  5</a:t>
            </a:r>
          </a:p>
          <a:p>
            <a:pPr>
              <a:lnSpc>
                <a:spcPct val="90000"/>
              </a:lnSpc>
              <a:buFontTx/>
              <a:buNone/>
            </a:pPr>
            <a:r>
              <a:rPr lang="en-US" sz="3600" dirty="0"/>
              <a:t>	Profile		  	  5</a:t>
            </a:r>
          </a:p>
        </p:txBody>
      </p:sp>
      <p:pic>
        <p:nvPicPr>
          <p:cNvPr id="4" name="Picture 11" descr="JikoXIndiKitten_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743200"/>
            <a:ext cx="3276600" cy="3143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0"/>
            <a:ext cx="8229600" cy="1143000"/>
          </a:xfrm>
        </p:spPr>
        <p:txBody>
          <a:bodyPr/>
          <a:lstStyle/>
          <a:p>
            <a:pPr algn="l"/>
            <a:r>
              <a:rPr lang="en-US" u="sng" dirty="0"/>
              <a:t>Breed Standard</a:t>
            </a:r>
            <a:r>
              <a:rPr lang="en-US" sz="3600" dirty="0"/>
              <a:t> </a:t>
            </a:r>
          </a:p>
        </p:txBody>
      </p:sp>
      <p:sp>
        <p:nvSpPr>
          <p:cNvPr id="39939" name="Rectangle 3"/>
          <p:cNvSpPr>
            <a:spLocks noGrp="1" noChangeArrowheads="1"/>
          </p:cNvSpPr>
          <p:nvPr>
            <p:ph idx="1"/>
          </p:nvPr>
        </p:nvSpPr>
        <p:spPr>
          <a:xfrm>
            <a:off x="457200" y="1371600"/>
            <a:ext cx="8686800" cy="5257800"/>
          </a:xfrm>
        </p:spPr>
        <p:txBody>
          <a:bodyPr/>
          <a:lstStyle/>
          <a:p>
            <a:pPr>
              <a:lnSpc>
                <a:spcPct val="80000"/>
              </a:lnSpc>
            </a:pPr>
            <a:r>
              <a:rPr lang="en-US" sz="4000" b="1" dirty="0"/>
              <a:t>Shape</a:t>
            </a:r>
            <a:r>
              <a:rPr lang="en-US" sz="4000" dirty="0"/>
              <a:t> (10 points)</a:t>
            </a:r>
          </a:p>
          <a:p>
            <a:pPr lvl="1">
              <a:lnSpc>
                <a:spcPct val="80000"/>
              </a:lnSpc>
            </a:pPr>
            <a:r>
              <a:rPr lang="en-US" sz="3600" dirty="0"/>
              <a:t>Modified wedge with rounded contours</a:t>
            </a:r>
          </a:p>
          <a:p>
            <a:pPr lvl="1">
              <a:lnSpc>
                <a:spcPct val="80000"/>
              </a:lnSpc>
            </a:pPr>
            <a:r>
              <a:rPr lang="en-US" sz="3600" dirty="0"/>
              <a:t>Not extreme or excessive</a:t>
            </a:r>
          </a:p>
          <a:p>
            <a:pPr lvl="1">
              <a:lnSpc>
                <a:spcPct val="80000"/>
              </a:lnSpc>
            </a:pPr>
            <a:r>
              <a:rPr lang="en-US" sz="3600" dirty="0"/>
              <a:t>Rise from bridge of nose to forehead without evidence of a break</a:t>
            </a:r>
          </a:p>
          <a:p>
            <a:pPr lvl="1">
              <a:lnSpc>
                <a:spcPct val="80000"/>
              </a:lnSpc>
            </a:pPr>
            <a:r>
              <a:rPr lang="en-US" sz="3600" dirty="0"/>
              <a:t>Gently curved forehead over the skull flowing into an arched neck</a:t>
            </a:r>
          </a:p>
          <a:p>
            <a:pPr lvl="1">
              <a:lnSpc>
                <a:spcPct val="80000"/>
              </a:lnSpc>
            </a:pPr>
            <a:r>
              <a:rPr lang="en-US" sz="3600" dirty="0"/>
              <a:t>Roundness between the ears (not domed)</a:t>
            </a:r>
          </a:p>
          <a:p>
            <a:pPr lvl="1">
              <a:lnSpc>
                <a:spcPct val="80000"/>
              </a:lnSpc>
            </a:pPr>
            <a:endParaRPr lang="en-US" sz="36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1" name="Rectangle 5"/>
          <p:cNvSpPr>
            <a:spLocks noGrp="1" noChangeArrowheads="1"/>
          </p:cNvSpPr>
          <p:nvPr>
            <p:ph type="title"/>
          </p:nvPr>
        </p:nvSpPr>
        <p:spPr/>
        <p:txBody>
          <a:bodyPr/>
          <a:lstStyle/>
          <a:p>
            <a:pPr algn="l"/>
            <a:r>
              <a:rPr lang="en-US" dirty="0"/>
              <a:t>Head Shape</a:t>
            </a:r>
          </a:p>
        </p:txBody>
      </p:sp>
      <p:pic>
        <p:nvPicPr>
          <p:cNvPr id="203780" name="Picture 4"/>
          <p:cNvPicPr>
            <a:picLocks noGrp="1" noChangeAspect="1" noChangeArrowheads="1"/>
          </p:cNvPicPr>
          <p:nvPr>
            <p:ph sz="half" idx="1"/>
          </p:nvPr>
        </p:nvPicPr>
        <p:blipFill>
          <a:blip r:embed="rId3" cstate="print"/>
          <a:stretch>
            <a:fillRect/>
          </a:stretch>
        </p:blipFill>
        <p:spPr>
          <a:xfrm>
            <a:off x="552690" y="2053657"/>
            <a:ext cx="3847619" cy="3619048"/>
          </a:xfrm>
          <a:noFill/>
          <a:ln/>
        </p:spPr>
      </p:pic>
      <p:pic>
        <p:nvPicPr>
          <p:cNvPr id="4" name="Picture 13" descr="maggie_heads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981200"/>
            <a:ext cx="3462020"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p>
            <a:r>
              <a:rPr lang="en-US"/>
              <a:t>9/3/2011</a:t>
            </a:r>
            <a:endParaRPr lang="en-US" altLang="en-US"/>
          </a:p>
        </p:txBody>
      </p:sp>
      <p:sp>
        <p:nvSpPr>
          <p:cNvPr id="11" name="Footer Placeholder 2"/>
          <p:cNvSpPr>
            <a:spLocks noGrp="1"/>
          </p:cNvSpPr>
          <p:nvPr>
            <p:ph type="ftr" sz="quarter" idx="11"/>
          </p:nvPr>
        </p:nvSpPr>
        <p:spPr/>
        <p:txBody>
          <a:bodyPr/>
          <a:lstStyle/>
          <a:p>
            <a:r>
              <a:rPr lang="en-US" altLang="en-US"/>
              <a:t>Aby Breed Seminar</a:t>
            </a:r>
          </a:p>
        </p:txBody>
      </p:sp>
      <p:sp>
        <p:nvSpPr>
          <p:cNvPr id="12" name="Slide Number Placeholder 3"/>
          <p:cNvSpPr>
            <a:spLocks noGrp="1"/>
          </p:cNvSpPr>
          <p:nvPr>
            <p:ph type="sldNum" sz="quarter" idx="12"/>
          </p:nvPr>
        </p:nvSpPr>
        <p:spPr/>
        <p:txBody>
          <a:bodyPr/>
          <a:lstStyle/>
          <a:p>
            <a:fld id="{DF9FA6D9-791B-4C45-A6C2-86DF70FDA713}" type="slidenum">
              <a:rPr lang="en-US" altLang="en-US"/>
              <a:pPr/>
              <a:t>46</a:t>
            </a:fld>
            <a:endParaRPr lang="en-US" altLang="en-US"/>
          </a:p>
        </p:txBody>
      </p:sp>
      <p:sp>
        <p:nvSpPr>
          <p:cNvPr id="108546" name="Text Box 2"/>
          <p:cNvSpPr txBox="1">
            <a:spLocks noChangeArrowheads="1"/>
          </p:cNvSpPr>
          <p:nvPr/>
        </p:nvSpPr>
        <p:spPr bwMode="auto">
          <a:xfrm>
            <a:off x="609600" y="381000"/>
            <a:ext cx="8077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ClrTx/>
              <a:buSzTx/>
              <a:buFontTx/>
              <a:buNone/>
            </a:pPr>
            <a:r>
              <a:rPr lang="en-US" sz="4400">
                <a:latin typeface="Lucida Sans" panose="020B0602030504020204" pitchFamily="34" charset="0"/>
              </a:rPr>
              <a:t>Head Shape</a:t>
            </a:r>
            <a:r>
              <a:rPr lang="en-US" sz="4400">
                <a:latin typeface="Times New Roman" panose="02020603050405020304" pitchFamily="18" charset="0"/>
              </a:rPr>
              <a:t> </a:t>
            </a:r>
          </a:p>
        </p:txBody>
      </p:sp>
      <p:sp>
        <p:nvSpPr>
          <p:cNvPr id="108549" name="Text Box 5"/>
          <p:cNvSpPr txBox="1">
            <a:spLocks noChangeArrowheads="1"/>
          </p:cNvSpPr>
          <p:nvPr/>
        </p:nvSpPr>
        <p:spPr bwMode="auto">
          <a:xfrm>
            <a:off x="381000" y="4724400"/>
            <a:ext cx="8458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ClrTx/>
              <a:buSzTx/>
              <a:buFontTx/>
              <a:buNone/>
            </a:pPr>
            <a:r>
              <a:rPr lang="en-US" sz="2000" dirty="0">
                <a:solidFill>
                  <a:schemeClr val="tx1"/>
                </a:solidFill>
                <a:latin typeface="Lucida Sans" panose="020B0602030504020204" pitchFamily="34" charset="0"/>
              </a:rPr>
              <a:t>The Abyssinian should have no sharp edges; everything must be curved,  softened and rounded.  The basic shape under the contours must be a modified wedge.    A trapezoid with an oval transposition on top.</a:t>
            </a:r>
          </a:p>
        </p:txBody>
      </p:sp>
      <p:sp>
        <p:nvSpPr>
          <p:cNvPr id="108551" name="Line 7"/>
          <p:cNvSpPr>
            <a:spLocks noChangeShapeType="1"/>
          </p:cNvSpPr>
          <p:nvPr/>
        </p:nvSpPr>
        <p:spPr bwMode="auto">
          <a:xfrm>
            <a:off x="1828800" y="3200400"/>
            <a:ext cx="2209800" cy="914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8557" name="Picture 13" descr="maggie_head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371600"/>
            <a:ext cx="3038475" cy="3143250"/>
          </a:xfrm>
          <a:prstGeom prst="rect">
            <a:avLst/>
          </a:prstGeom>
          <a:noFill/>
          <a:extLst>
            <a:ext uri="{909E8E84-426E-40DD-AFC4-6F175D3DCCD1}">
              <a14:hiddenFill xmlns:a14="http://schemas.microsoft.com/office/drawing/2010/main">
                <a:solidFill>
                  <a:srgbClr val="FFFFFF"/>
                </a:solidFill>
              </a14:hiddenFill>
            </a:ext>
          </a:extLst>
        </p:spPr>
      </p:pic>
      <p:sp>
        <p:nvSpPr>
          <p:cNvPr id="108556" name="AutoShape 12"/>
          <p:cNvSpPr>
            <a:spLocks noChangeArrowheads="1"/>
          </p:cNvSpPr>
          <p:nvPr/>
        </p:nvSpPr>
        <p:spPr bwMode="auto">
          <a:xfrm rot="12212501">
            <a:off x="3506788" y="1979613"/>
            <a:ext cx="2282825" cy="2362200"/>
          </a:xfrm>
          <a:prstGeom prst="triangle">
            <a:avLst>
              <a:gd name="adj" fmla="val 50000"/>
            </a:avLst>
          </a:prstGeom>
          <a:noFill/>
          <a:ln w="31750" algn="ctr">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58" name="Text Box 14"/>
          <p:cNvSpPr txBox="1">
            <a:spLocks noChangeArrowheads="1"/>
          </p:cNvSpPr>
          <p:nvPr/>
        </p:nvSpPr>
        <p:spPr bwMode="auto">
          <a:xfrm>
            <a:off x="6400800" y="609600"/>
            <a:ext cx="2743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ClrTx/>
              <a:buSzTx/>
              <a:buFontTx/>
              <a:buNone/>
            </a:pPr>
            <a:r>
              <a:rPr lang="en-US" sz="1800">
                <a:latin typeface="Lucida Sans" panose="020B0602030504020204" pitchFamily="34" charset="0"/>
              </a:rPr>
              <a:t>The Top of the Head must also be slightly curved – </a:t>
            </a:r>
            <a:r>
              <a:rPr lang="en-US" sz="1800" b="1" u="sng">
                <a:latin typeface="Lucida Sans" panose="020B0602030504020204" pitchFamily="34" charset="0"/>
              </a:rPr>
              <a:t>not flat</a:t>
            </a:r>
            <a:r>
              <a:rPr lang="en-US" sz="1800">
                <a:latin typeface="Lucida Sans" panose="020B0602030504020204" pitchFamily="34" charset="0"/>
              </a:rPr>
              <a:t> and </a:t>
            </a:r>
            <a:r>
              <a:rPr lang="en-US" sz="1800" b="1" u="sng">
                <a:latin typeface="Lucida Sans" panose="020B0602030504020204" pitchFamily="34" charset="0"/>
              </a:rPr>
              <a:t>not domed</a:t>
            </a:r>
            <a:r>
              <a:rPr lang="en-US" sz="1800">
                <a:latin typeface="Lucida Sans" panose="020B0602030504020204" pitchFamily="34" charset="0"/>
              </a:rPr>
              <a:t>.</a:t>
            </a:r>
          </a:p>
        </p:txBody>
      </p:sp>
      <p:sp>
        <p:nvSpPr>
          <p:cNvPr id="108560" name="Freeform 16"/>
          <p:cNvSpPr>
            <a:spLocks/>
          </p:cNvSpPr>
          <p:nvPr/>
        </p:nvSpPr>
        <p:spPr bwMode="auto">
          <a:xfrm rot="-462086">
            <a:off x="4648200" y="2286000"/>
            <a:ext cx="609600" cy="304800"/>
          </a:xfrm>
          <a:custGeom>
            <a:avLst/>
            <a:gdLst>
              <a:gd name="T0" fmla="*/ 0 w 384"/>
              <a:gd name="T1" fmla="*/ 0 h 192"/>
              <a:gd name="T2" fmla="*/ 192 w 384"/>
              <a:gd name="T3" fmla="*/ 48 h 192"/>
              <a:gd name="T4" fmla="*/ 384 w 384"/>
              <a:gd name="T5" fmla="*/ 192 h 192"/>
            </a:gdLst>
            <a:ahLst/>
            <a:cxnLst>
              <a:cxn ang="0">
                <a:pos x="T0" y="T1"/>
              </a:cxn>
              <a:cxn ang="0">
                <a:pos x="T2" y="T3"/>
              </a:cxn>
              <a:cxn ang="0">
                <a:pos x="T4" y="T5"/>
              </a:cxn>
            </a:cxnLst>
            <a:rect l="0" t="0" r="r" b="b"/>
            <a:pathLst>
              <a:path w="384" h="192">
                <a:moveTo>
                  <a:pt x="0" y="0"/>
                </a:moveTo>
                <a:cubicBezTo>
                  <a:pt x="64" y="8"/>
                  <a:pt x="128" y="16"/>
                  <a:pt x="192" y="48"/>
                </a:cubicBezTo>
                <a:cubicBezTo>
                  <a:pt x="256" y="80"/>
                  <a:pt x="320" y="136"/>
                  <a:pt x="384" y="192"/>
                </a:cubicBezTo>
              </a:path>
            </a:pathLst>
          </a:custGeom>
          <a:noFill/>
          <a:ln w="28575" cap="flat" cmpd="sng">
            <a:solidFill>
              <a:schemeClr val="tx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61" name="Line 17"/>
          <p:cNvSpPr>
            <a:spLocks noChangeShapeType="1"/>
          </p:cNvSpPr>
          <p:nvPr/>
        </p:nvSpPr>
        <p:spPr bwMode="auto">
          <a:xfrm flipH="1">
            <a:off x="5029200" y="1295400"/>
            <a:ext cx="1447800" cy="9906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95285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a:t>9/3/2011</a:t>
            </a:r>
            <a:endParaRPr lang="en-US" altLang="en-US"/>
          </a:p>
        </p:txBody>
      </p:sp>
      <p:sp>
        <p:nvSpPr>
          <p:cNvPr id="6" name="Footer Placeholder 3"/>
          <p:cNvSpPr>
            <a:spLocks noGrp="1"/>
          </p:cNvSpPr>
          <p:nvPr>
            <p:ph type="ftr" sz="quarter" idx="11"/>
          </p:nvPr>
        </p:nvSpPr>
        <p:spPr/>
        <p:txBody>
          <a:bodyPr/>
          <a:lstStyle/>
          <a:p>
            <a:r>
              <a:rPr lang="en-US" altLang="en-US"/>
              <a:t>Aby Breed Seminar</a:t>
            </a:r>
          </a:p>
        </p:txBody>
      </p:sp>
      <p:sp>
        <p:nvSpPr>
          <p:cNvPr id="7" name="Slide Number Placeholder 4"/>
          <p:cNvSpPr>
            <a:spLocks noGrp="1"/>
          </p:cNvSpPr>
          <p:nvPr>
            <p:ph type="sldNum" sz="quarter" idx="12"/>
          </p:nvPr>
        </p:nvSpPr>
        <p:spPr/>
        <p:txBody>
          <a:bodyPr/>
          <a:lstStyle/>
          <a:p>
            <a:fld id="{E70AFC3E-24EE-4C8A-B0C1-A0C2CF0DC5E6}" type="slidenum">
              <a:rPr lang="en-US" altLang="en-US"/>
              <a:pPr/>
              <a:t>47</a:t>
            </a:fld>
            <a:endParaRPr lang="en-US" altLang="en-US"/>
          </a:p>
        </p:txBody>
      </p:sp>
      <p:sp>
        <p:nvSpPr>
          <p:cNvPr id="18435" name="Rectangle 3"/>
          <p:cNvSpPr>
            <a:spLocks noChangeArrowheads="1"/>
          </p:cNvSpPr>
          <p:nvPr/>
        </p:nvSpPr>
        <p:spPr bwMode="auto">
          <a:xfrm>
            <a:off x="1143000" y="1371600"/>
            <a:ext cx="4973638"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spcBef>
                <a:spcPct val="0"/>
              </a:spcBef>
              <a:defRPr sz="2400">
                <a:solidFill>
                  <a:schemeClr val="tx1"/>
                </a:solidFill>
                <a:latin typeface="Times New Roman" panose="02020603050405020304" pitchFamily="18" charset="0"/>
              </a:defRPr>
            </a:lvl1pPr>
            <a:lvl2pPr algn="l" eaLnBrk="0" hangingPunct="0">
              <a:spcBef>
                <a:spcPct val="0"/>
              </a:spcBef>
              <a:defRPr sz="2400">
                <a:solidFill>
                  <a:schemeClr val="tx1"/>
                </a:solidFill>
                <a:latin typeface="Times New Roman" panose="02020603050405020304" pitchFamily="18" charset="0"/>
              </a:defRPr>
            </a:lvl2pPr>
            <a:lvl3pPr algn="l" eaLnBrk="0" hangingPunct="0">
              <a:spcBef>
                <a:spcPct val="0"/>
              </a:spcBef>
              <a:defRPr sz="2400">
                <a:solidFill>
                  <a:schemeClr val="tx1"/>
                </a:solidFill>
                <a:latin typeface="Times New Roman" panose="02020603050405020304" pitchFamily="18" charset="0"/>
              </a:defRPr>
            </a:lvl3pPr>
            <a:lvl4pPr algn="l" eaLnBrk="0" hangingPunct="0">
              <a:spcBef>
                <a:spcPct val="0"/>
              </a:spcBef>
              <a:defRPr sz="2400">
                <a:solidFill>
                  <a:schemeClr val="tx1"/>
                </a:solidFill>
                <a:latin typeface="Times New Roman" panose="02020603050405020304" pitchFamily="18" charset="0"/>
              </a:defRPr>
            </a:lvl4pPr>
            <a:lvl5pPr algn="l" eaLnBrk="0" hangingPunct="0">
              <a:spcBef>
                <a:spcPct val="0"/>
              </a:spcBef>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n-US" sz="2600" u="sng">
                <a:latin typeface="Arial" panose="020B0604020202020204" pitchFamily="34" charset="0"/>
              </a:rPr>
              <a:t>Curved</a:t>
            </a:r>
            <a:r>
              <a:rPr lang="en-US" sz="2600">
                <a:latin typeface="Arial" panose="020B0604020202020204" pitchFamily="34" charset="0"/>
              </a:rPr>
              <a:t> transition from the forehead over the skull flowing into an arched neck</a:t>
            </a:r>
          </a:p>
        </p:txBody>
      </p:sp>
      <p:sp>
        <p:nvSpPr>
          <p:cNvPr id="18436" name="Rectangle 4"/>
          <p:cNvSpPr>
            <a:spLocks noGrp="1" noChangeArrowheads="1"/>
          </p:cNvSpPr>
          <p:nvPr>
            <p:ph type="title"/>
          </p:nvPr>
        </p:nvSpPr>
        <p:spPr/>
        <p:txBody>
          <a:bodyPr/>
          <a:lstStyle/>
          <a:p>
            <a:r>
              <a:rPr lang="en-US" sz="4000">
                <a:latin typeface="Lucida Sans" panose="020B0602030504020204" pitchFamily="34" charset="0"/>
              </a:rPr>
              <a:t>Shape</a:t>
            </a:r>
          </a:p>
        </p:txBody>
      </p:sp>
      <p:sp>
        <p:nvSpPr>
          <p:cNvPr id="18438" name="Text Box 6"/>
          <p:cNvSpPr txBox="1">
            <a:spLocks noChangeArrowheads="1"/>
          </p:cNvSpPr>
          <p:nvPr/>
        </p:nvSpPr>
        <p:spPr bwMode="auto">
          <a:xfrm>
            <a:off x="3276600" y="3733800"/>
            <a:ext cx="3733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spcBef>
                <a:spcPct val="0"/>
              </a:spcBef>
              <a:defRPr sz="2400">
                <a:solidFill>
                  <a:schemeClr val="tx1"/>
                </a:solidFill>
                <a:latin typeface="Times New Roman" panose="02020603050405020304" pitchFamily="18" charset="0"/>
              </a:defRPr>
            </a:lvl1pPr>
            <a:lvl2pPr algn="l" eaLnBrk="0" hangingPunct="0">
              <a:spcBef>
                <a:spcPct val="0"/>
              </a:spcBef>
              <a:defRPr sz="2400">
                <a:solidFill>
                  <a:schemeClr val="tx1"/>
                </a:solidFill>
                <a:latin typeface="Times New Roman" panose="02020603050405020304" pitchFamily="18" charset="0"/>
              </a:defRPr>
            </a:lvl2pPr>
            <a:lvl3pPr algn="l" eaLnBrk="0" hangingPunct="0">
              <a:spcBef>
                <a:spcPct val="0"/>
              </a:spcBef>
              <a:defRPr sz="2400">
                <a:solidFill>
                  <a:schemeClr val="tx1"/>
                </a:solidFill>
                <a:latin typeface="Times New Roman" panose="02020603050405020304" pitchFamily="18" charset="0"/>
              </a:defRPr>
            </a:lvl3pPr>
            <a:lvl4pPr algn="l" eaLnBrk="0" hangingPunct="0">
              <a:spcBef>
                <a:spcPct val="0"/>
              </a:spcBef>
              <a:defRPr sz="2400">
                <a:solidFill>
                  <a:schemeClr val="tx1"/>
                </a:solidFill>
                <a:latin typeface="Times New Roman" panose="02020603050405020304" pitchFamily="18" charset="0"/>
              </a:defRPr>
            </a:lvl4pPr>
            <a:lvl5pPr algn="l" eaLnBrk="0" hangingPunct="0">
              <a:spcBef>
                <a:spcPct val="0"/>
              </a:spcBef>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sz="2600">
                <a:solidFill>
                  <a:schemeClr val="tx2"/>
                </a:solidFill>
                <a:latin typeface="Arial" panose="020B0604020202020204" pitchFamily="34" charset="0"/>
              </a:rPr>
              <a:t>Insert picture </a:t>
            </a:r>
          </a:p>
        </p:txBody>
      </p:sp>
    </p:spTree>
    <p:extLst>
      <p:ext uri="{BB962C8B-B14F-4D97-AF65-F5344CB8AC3E}">
        <p14:creationId xmlns:p14="http://schemas.microsoft.com/office/powerpoint/2010/main" val="32831779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p:txBody>
          <a:bodyPr/>
          <a:lstStyle/>
          <a:p>
            <a:r>
              <a:rPr lang="en-US"/>
              <a:t>9/3/2011</a:t>
            </a:r>
            <a:endParaRPr lang="en-US" altLang="en-US"/>
          </a:p>
        </p:txBody>
      </p:sp>
      <p:sp>
        <p:nvSpPr>
          <p:cNvPr id="7" name="Footer Placeholder 3"/>
          <p:cNvSpPr>
            <a:spLocks noGrp="1"/>
          </p:cNvSpPr>
          <p:nvPr>
            <p:ph type="ftr" sz="quarter" idx="11"/>
          </p:nvPr>
        </p:nvSpPr>
        <p:spPr/>
        <p:txBody>
          <a:bodyPr/>
          <a:lstStyle/>
          <a:p>
            <a:r>
              <a:rPr lang="en-US" altLang="en-US"/>
              <a:t>Aby Breed Seminar</a:t>
            </a:r>
          </a:p>
        </p:txBody>
      </p:sp>
      <p:sp>
        <p:nvSpPr>
          <p:cNvPr id="8" name="Slide Number Placeholder 4"/>
          <p:cNvSpPr>
            <a:spLocks noGrp="1"/>
          </p:cNvSpPr>
          <p:nvPr>
            <p:ph type="sldNum" sz="quarter" idx="12"/>
          </p:nvPr>
        </p:nvSpPr>
        <p:spPr/>
        <p:txBody>
          <a:bodyPr/>
          <a:lstStyle/>
          <a:p>
            <a:fld id="{F9D318D6-6965-4991-BE0D-7BB776809141}" type="slidenum">
              <a:rPr lang="en-US" altLang="en-US"/>
              <a:pPr/>
              <a:t>48</a:t>
            </a:fld>
            <a:endParaRPr lang="en-US" altLang="en-US"/>
          </a:p>
        </p:txBody>
      </p:sp>
      <p:sp>
        <p:nvSpPr>
          <p:cNvPr id="15370" name="Rectangle 10"/>
          <p:cNvSpPr>
            <a:spLocks noGrp="1" noChangeArrowheads="1"/>
          </p:cNvSpPr>
          <p:nvPr>
            <p:ph type="title"/>
          </p:nvPr>
        </p:nvSpPr>
        <p:spPr/>
        <p:txBody>
          <a:bodyPr/>
          <a:lstStyle/>
          <a:p>
            <a:r>
              <a:rPr lang="en-US" sz="4000">
                <a:latin typeface="Lucida Sans" panose="020B0602030504020204" pitchFamily="34" charset="0"/>
              </a:rPr>
              <a:t>Good Chin</a:t>
            </a:r>
          </a:p>
        </p:txBody>
      </p:sp>
      <p:pic>
        <p:nvPicPr>
          <p:cNvPr id="15378" name="Picture 18" descr="BeWtichedProfileAndEars_sm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76400"/>
            <a:ext cx="6096000" cy="4064000"/>
          </a:xfrm>
          <a:prstGeom prst="rect">
            <a:avLst/>
          </a:prstGeom>
          <a:noFill/>
          <a:extLst>
            <a:ext uri="{909E8E84-426E-40DD-AFC4-6F175D3DCCD1}">
              <a14:hiddenFill xmlns:a14="http://schemas.microsoft.com/office/drawing/2010/main">
                <a:solidFill>
                  <a:srgbClr val="FFFFFF"/>
                </a:solidFill>
              </a14:hiddenFill>
            </a:ext>
          </a:extLst>
        </p:spPr>
      </p:pic>
      <p:sp>
        <p:nvSpPr>
          <p:cNvPr id="15379" name="Line 19"/>
          <p:cNvSpPr>
            <a:spLocks noChangeShapeType="1"/>
          </p:cNvSpPr>
          <p:nvPr/>
        </p:nvSpPr>
        <p:spPr bwMode="auto">
          <a:xfrm flipH="1">
            <a:off x="3048000" y="3352800"/>
            <a:ext cx="304800" cy="53340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0" name="Text Box 20"/>
          <p:cNvSpPr txBox="1">
            <a:spLocks noChangeArrowheads="1"/>
          </p:cNvSpPr>
          <p:nvPr/>
        </p:nvSpPr>
        <p:spPr bwMode="auto">
          <a:xfrm>
            <a:off x="1676400" y="1143000"/>
            <a:ext cx="5715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spcBef>
                <a:spcPct val="0"/>
              </a:spcBef>
              <a:defRPr sz="2400">
                <a:solidFill>
                  <a:schemeClr val="tx1"/>
                </a:solidFill>
                <a:latin typeface="Times New Roman" panose="02020603050405020304" pitchFamily="18" charset="0"/>
              </a:defRPr>
            </a:lvl1pPr>
            <a:lvl2pPr algn="l" eaLnBrk="0" hangingPunct="0">
              <a:spcBef>
                <a:spcPct val="0"/>
              </a:spcBef>
              <a:defRPr sz="2400">
                <a:solidFill>
                  <a:schemeClr val="tx1"/>
                </a:solidFill>
                <a:latin typeface="Times New Roman" panose="02020603050405020304" pitchFamily="18" charset="0"/>
              </a:defRPr>
            </a:lvl2pPr>
            <a:lvl3pPr algn="l" eaLnBrk="0" hangingPunct="0">
              <a:spcBef>
                <a:spcPct val="0"/>
              </a:spcBef>
              <a:defRPr sz="2400">
                <a:solidFill>
                  <a:schemeClr val="tx1"/>
                </a:solidFill>
                <a:latin typeface="Times New Roman" panose="02020603050405020304" pitchFamily="18" charset="0"/>
              </a:defRPr>
            </a:lvl3pPr>
            <a:lvl4pPr algn="l" eaLnBrk="0" hangingPunct="0">
              <a:spcBef>
                <a:spcPct val="0"/>
              </a:spcBef>
              <a:defRPr sz="2400">
                <a:solidFill>
                  <a:schemeClr val="tx1"/>
                </a:solidFill>
                <a:latin typeface="Times New Roman" panose="02020603050405020304" pitchFamily="18" charset="0"/>
              </a:defRPr>
            </a:lvl4pPr>
            <a:lvl5pPr algn="l" eaLnBrk="0" hangingPunct="0">
              <a:spcBef>
                <a:spcPct val="0"/>
              </a:spcBef>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sz="2600">
                <a:solidFill>
                  <a:schemeClr val="tx2"/>
                </a:solidFill>
                <a:latin typeface="Arial" panose="020B0604020202020204" pitchFamily="34" charset="0"/>
              </a:rPr>
              <a:t>Strong, not protruding or receding</a:t>
            </a:r>
          </a:p>
        </p:txBody>
      </p:sp>
    </p:spTree>
    <p:extLst>
      <p:ext uri="{BB962C8B-B14F-4D97-AF65-F5344CB8AC3E}">
        <p14:creationId xmlns:p14="http://schemas.microsoft.com/office/powerpoint/2010/main" val="1114060021"/>
      </p:ext>
    </p:extLst>
  </p:cSld>
  <p:clrMapOvr>
    <a:masterClrMapping/>
  </p:clrMapOvr>
  <p:transition advTm="7696"/>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sz="half" idx="10"/>
          </p:nvPr>
        </p:nvSpPr>
        <p:spPr/>
        <p:txBody>
          <a:bodyPr/>
          <a:lstStyle/>
          <a:p>
            <a:r>
              <a:rPr lang="en-US" dirty="0"/>
              <a:t>9/3/2011</a:t>
            </a:r>
            <a:endParaRPr lang="en-US" altLang="en-US" dirty="0"/>
          </a:p>
        </p:txBody>
      </p:sp>
      <p:sp>
        <p:nvSpPr>
          <p:cNvPr id="8" name="Footer Placeholder 3"/>
          <p:cNvSpPr>
            <a:spLocks noGrp="1"/>
          </p:cNvSpPr>
          <p:nvPr>
            <p:ph type="ftr" sz="quarter" idx="11"/>
          </p:nvPr>
        </p:nvSpPr>
        <p:spPr/>
        <p:txBody>
          <a:bodyPr/>
          <a:lstStyle/>
          <a:p>
            <a:r>
              <a:rPr lang="en-US" altLang="en-US"/>
              <a:t>Aby Breed Seminar</a:t>
            </a:r>
          </a:p>
        </p:txBody>
      </p:sp>
      <p:sp>
        <p:nvSpPr>
          <p:cNvPr id="9" name="Slide Number Placeholder 4"/>
          <p:cNvSpPr>
            <a:spLocks noGrp="1"/>
          </p:cNvSpPr>
          <p:nvPr>
            <p:ph type="sldNum" sz="quarter" idx="12"/>
          </p:nvPr>
        </p:nvSpPr>
        <p:spPr/>
        <p:txBody>
          <a:bodyPr/>
          <a:lstStyle/>
          <a:p>
            <a:fld id="{846C8185-6FFC-42D1-B101-E0DCAED7792D}" type="slidenum">
              <a:rPr lang="en-US" altLang="en-US"/>
              <a:pPr/>
              <a:t>49</a:t>
            </a:fld>
            <a:endParaRPr lang="en-US" altLang="en-US"/>
          </a:p>
        </p:txBody>
      </p:sp>
      <p:sp>
        <p:nvSpPr>
          <p:cNvPr id="17410" name="Rectangle 2"/>
          <p:cNvSpPr>
            <a:spLocks noGrp="1" noChangeArrowheads="1"/>
          </p:cNvSpPr>
          <p:nvPr>
            <p:ph type="title"/>
          </p:nvPr>
        </p:nvSpPr>
        <p:spPr/>
        <p:txBody>
          <a:bodyPr/>
          <a:lstStyle/>
          <a:p>
            <a:r>
              <a:rPr lang="en-US" sz="3800">
                <a:latin typeface="Lucida Sans" panose="020B0602030504020204" pitchFamily="34" charset="0"/>
              </a:rPr>
              <a:t>The Chin - viewed from the front</a:t>
            </a:r>
          </a:p>
        </p:txBody>
      </p:sp>
      <p:sp>
        <p:nvSpPr>
          <p:cNvPr id="17415" name="Text Box 7"/>
          <p:cNvSpPr txBox="1">
            <a:spLocks noChangeArrowheads="1"/>
          </p:cNvSpPr>
          <p:nvPr/>
        </p:nvSpPr>
        <p:spPr bwMode="auto">
          <a:xfrm>
            <a:off x="6019800" y="2286000"/>
            <a:ext cx="1905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ClrTx/>
              <a:buSzTx/>
              <a:buFontTx/>
              <a:buNone/>
            </a:pPr>
            <a:r>
              <a:rPr lang="en-US" sz="2000">
                <a:solidFill>
                  <a:schemeClr val="tx1"/>
                </a:solidFill>
                <a:latin typeface="Times New Roman" panose="02020603050405020304" pitchFamily="18" charset="0"/>
              </a:rPr>
              <a:t>The chin can be viewed as an oval or almond in shape. </a:t>
            </a:r>
          </a:p>
        </p:txBody>
      </p:sp>
      <p:pic>
        <p:nvPicPr>
          <p:cNvPr id="17418" name="Picture 10" descr="Hobi-G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295400"/>
            <a:ext cx="3352800" cy="5029200"/>
          </a:xfrm>
          <a:prstGeom prst="rect">
            <a:avLst/>
          </a:prstGeom>
          <a:noFill/>
          <a:extLst>
            <a:ext uri="{909E8E84-426E-40DD-AFC4-6F175D3DCCD1}">
              <a14:hiddenFill xmlns:a14="http://schemas.microsoft.com/office/drawing/2010/main">
                <a:solidFill>
                  <a:srgbClr val="FFFFFF"/>
                </a:solidFill>
              </a14:hiddenFill>
            </a:ext>
          </a:extLst>
        </p:spPr>
      </p:pic>
      <p:sp>
        <p:nvSpPr>
          <p:cNvPr id="17419" name="Oval 11"/>
          <p:cNvSpPr>
            <a:spLocks noChangeArrowheads="1"/>
          </p:cNvSpPr>
          <p:nvPr/>
        </p:nvSpPr>
        <p:spPr bwMode="auto">
          <a:xfrm>
            <a:off x="2819400" y="4267200"/>
            <a:ext cx="457200" cy="228600"/>
          </a:xfrm>
          <a:prstGeom prst="ellipse">
            <a:avLst/>
          </a:prstGeom>
          <a:noFill/>
          <a:ln w="158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6" name="Line 8"/>
          <p:cNvSpPr>
            <a:spLocks noChangeShapeType="1"/>
          </p:cNvSpPr>
          <p:nvPr/>
        </p:nvSpPr>
        <p:spPr bwMode="auto">
          <a:xfrm flipH="1">
            <a:off x="3733800" y="3048000"/>
            <a:ext cx="2286000" cy="1066800"/>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750709378"/>
      </p:ext>
    </p:extLst>
  </p:cSld>
  <p:clrMapOvr>
    <a:masterClrMapping/>
  </p:clrMapOvr>
  <p:transition advTm="5536"/>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u="sng" dirty="0">
                <a:solidFill>
                  <a:schemeClr val="accent6">
                    <a:lumMod val="50000"/>
                  </a:schemeClr>
                </a:solidFill>
                <a:latin typeface="High Tower Text" panose="02040502050506030303" pitchFamily="18" charset="0"/>
              </a:rPr>
              <a:t>The Grayer-Anderson Cat              British Museum</a:t>
            </a:r>
          </a:p>
        </p:txBody>
      </p:sp>
      <p:sp>
        <p:nvSpPr>
          <p:cNvPr id="3" name="Text Placeholder 2"/>
          <p:cNvSpPr>
            <a:spLocks noGrp="1"/>
          </p:cNvSpPr>
          <p:nvPr>
            <p:ph type="body" sz="half" idx="1"/>
          </p:nvPr>
        </p:nvSpPr>
        <p:spPr>
          <a:xfrm>
            <a:off x="876423" y="1600200"/>
            <a:ext cx="3255598" cy="4525963"/>
          </a:xfrm>
        </p:spPr>
        <p:txBody>
          <a:bodyPr/>
          <a:lstStyle/>
          <a:p>
            <a:endParaRPr lang="en-US" dirty="0"/>
          </a:p>
        </p:txBody>
      </p:sp>
      <p:pic>
        <p:nvPicPr>
          <p:cNvPr id="6" name="Content Placeholder 5"/>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5638800" y="1417638"/>
            <a:ext cx="2064305" cy="2930690"/>
          </a:xfrm>
        </p:spPr>
      </p:pic>
      <p:pic>
        <p:nvPicPr>
          <p:cNvPr id="7"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90600" y="1981200"/>
            <a:ext cx="3141421" cy="4525963"/>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089" y="1417638"/>
            <a:ext cx="4132021" cy="5440362"/>
          </a:xfrm>
          <a:prstGeom prst="rect">
            <a:avLst/>
          </a:prstGeom>
        </p:spPr>
      </p:pic>
      <p:sp>
        <p:nvSpPr>
          <p:cNvPr id="10" name="Content Placeholder 9"/>
          <p:cNvSpPr>
            <a:spLocks noGrp="1"/>
          </p:cNvSpPr>
          <p:nvPr>
            <p:ph sz="quarter" idx="3"/>
          </p:nvPr>
        </p:nvSpPr>
        <p:spPr>
          <a:xfrm>
            <a:off x="4504287" y="4572000"/>
            <a:ext cx="4393645" cy="2187575"/>
          </a:xfrm>
        </p:spPr>
        <p:txBody>
          <a:bodyPr>
            <a:normAutofit fontScale="85000" lnSpcReduction="10000"/>
          </a:bodyPr>
          <a:lstStyle/>
          <a:p>
            <a:r>
              <a:rPr lang="en-US" dirty="0"/>
              <a:t>Bronze with silver plaque and gold jewelry.  Around 600 BC.   </a:t>
            </a:r>
          </a:p>
          <a:p>
            <a:r>
              <a:rPr lang="en-US" dirty="0"/>
              <a:t> Possibly Saqqara, Egypt</a:t>
            </a:r>
          </a:p>
        </p:txBody>
      </p:sp>
    </p:spTree>
    <p:extLst>
      <p:ext uri="{BB962C8B-B14F-4D97-AF65-F5344CB8AC3E}">
        <p14:creationId xmlns:p14="http://schemas.microsoft.com/office/powerpoint/2010/main" val="30941042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algn="l"/>
            <a:r>
              <a:rPr lang="en-US" u="sng" dirty="0"/>
              <a:t>Breed Standard</a:t>
            </a:r>
            <a:r>
              <a:rPr lang="en-US" sz="3600" dirty="0"/>
              <a:t> </a:t>
            </a:r>
            <a:endParaRPr lang="en-US" sz="4000" dirty="0"/>
          </a:p>
        </p:txBody>
      </p:sp>
      <p:sp>
        <p:nvSpPr>
          <p:cNvPr id="44035" name="Rectangle 3"/>
          <p:cNvSpPr>
            <a:spLocks noGrp="1" noChangeArrowheads="1"/>
          </p:cNvSpPr>
          <p:nvPr>
            <p:ph idx="1"/>
          </p:nvPr>
        </p:nvSpPr>
        <p:spPr>
          <a:xfrm>
            <a:off x="457200" y="1447800"/>
            <a:ext cx="8229600" cy="5257800"/>
          </a:xfrm>
        </p:spPr>
        <p:txBody>
          <a:bodyPr/>
          <a:lstStyle/>
          <a:p>
            <a:pPr>
              <a:lnSpc>
                <a:spcPct val="90000"/>
              </a:lnSpc>
            </a:pPr>
            <a:r>
              <a:rPr lang="en-US" sz="4000" b="1" dirty="0"/>
              <a:t>Ears</a:t>
            </a:r>
            <a:r>
              <a:rPr lang="en-US" sz="4000" dirty="0"/>
              <a:t> ( 5 points) </a:t>
            </a:r>
          </a:p>
          <a:p>
            <a:pPr lvl="1">
              <a:lnSpc>
                <a:spcPct val="90000"/>
              </a:lnSpc>
            </a:pPr>
            <a:r>
              <a:rPr lang="en-US" sz="3600" dirty="0"/>
              <a:t>Large</a:t>
            </a:r>
          </a:p>
          <a:p>
            <a:pPr lvl="1">
              <a:lnSpc>
                <a:spcPct val="90000"/>
              </a:lnSpc>
            </a:pPr>
            <a:r>
              <a:rPr lang="en-US" sz="3600" dirty="0"/>
              <a:t>Alert</a:t>
            </a:r>
          </a:p>
          <a:p>
            <a:pPr lvl="1">
              <a:lnSpc>
                <a:spcPct val="90000"/>
              </a:lnSpc>
            </a:pPr>
            <a:r>
              <a:rPr lang="en-US" sz="3600" dirty="0"/>
              <a:t>Moderately pointed</a:t>
            </a:r>
          </a:p>
          <a:p>
            <a:pPr lvl="1">
              <a:lnSpc>
                <a:spcPct val="90000"/>
              </a:lnSpc>
            </a:pPr>
            <a:r>
              <a:rPr lang="en-US" sz="3600" dirty="0"/>
              <a:t>Cupped at base &amp; arched forward as if listening</a:t>
            </a:r>
          </a:p>
          <a:p>
            <a:pPr lvl="1">
              <a:lnSpc>
                <a:spcPct val="90000"/>
              </a:lnSpc>
            </a:pPr>
            <a:r>
              <a:rPr lang="en-US" sz="3600" dirty="0"/>
              <a:t>May be able to discern a thumbprint marking on the back depending on color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l"/>
            <a:r>
              <a:rPr lang="en-US" u="sng" dirty="0"/>
              <a:t>Ears</a:t>
            </a:r>
          </a:p>
        </p:txBody>
      </p:sp>
      <p:sp>
        <p:nvSpPr>
          <p:cNvPr id="46083" name="Rectangle 3"/>
          <p:cNvSpPr>
            <a:spLocks noGrp="1" noChangeArrowheads="1"/>
          </p:cNvSpPr>
          <p:nvPr>
            <p:ph type="body" sz="half" idx="1"/>
          </p:nvPr>
        </p:nvSpPr>
        <p:spPr>
          <a:xfrm>
            <a:off x="762000" y="4572000"/>
            <a:ext cx="7391400" cy="1752600"/>
          </a:xfrm>
        </p:spPr>
        <p:txBody>
          <a:bodyPr>
            <a:normAutofit/>
          </a:bodyPr>
          <a:lstStyle/>
          <a:p>
            <a:pPr>
              <a:lnSpc>
                <a:spcPct val="80000"/>
              </a:lnSpc>
              <a:buNone/>
            </a:pPr>
            <a:endParaRPr lang="en-US" sz="800" dirty="0"/>
          </a:p>
          <a:p>
            <a:pPr>
              <a:lnSpc>
                <a:spcPct val="80000"/>
              </a:lnSpc>
            </a:pPr>
            <a:endParaRPr lang="en-US" sz="800" dirty="0"/>
          </a:p>
          <a:p>
            <a:pPr>
              <a:lnSpc>
                <a:spcPct val="80000"/>
              </a:lnSpc>
            </a:pPr>
            <a:r>
              <a:rPr lang="en-US" sz="2800" dirty="0"/>
              <a:t>The Standard does </a:t>
            </a:r>
            <a:r>
              <a:rPr lang="en-US" sz="2800" b="1" dirty="0"/>
              <a:t>not</a:t>
            </a:r>
            <a:r>
              <a:rPr lang="en-US" sz="2800" dirty="0"/>
              <a:t> address ear placement, but if it gives the appearance of an Oriental, it is not preferable.   </a:t>
            </a:r>
          </a:p>
        </p:txBody>
      </p:sp>
      <p:graphicFrame>
        <p:nvGraphicFramePr>
          <p:cNvPr id="46084" name="Object 4"/>
          <p:cNvGraphicFramePr>
            <a:graphicFrameLocks noGrp="1" noChangeAspect="1"/>
          </p:cNvGraphicFramePr>
          <p:nvPr>
            <p:ph sz="quarter" idx="2"/>
          </p:nvPr>
        </p:nvGraphicFramePr>
        <p:xfrm>
          <a:off x="685800" y="1371600"/>
          <a:ext cx="3657600" cy="3016250"/>
        </p:xfrm>
        <a:graphic>
          <a:graphicData uri="http://schemas.openxmlformats.org/presentationml/2006/ole">
            <mc:AlternateContent xmlns:mc="http://schemas.openxmlformats.org/markup-compatibility/2006">
              <mc:Choice xmlns:v="urn:schemas-microsoft-com:vml" Requires="v">
                <p:oleObj spid="_x0000_s46363" name="Bitmap Image" r:id="rId4" imgW="4180952" imgH="3448531" progId="PBrush">
                  <p:embed/>
                </p:oleObj>
              </mc:Choice>
              <mc:Fallback>
                <p:oleObj name="Bitmap Image" r:id="rId4" imgW="4180952" imgH="3448531" progId="PBrush">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371600"/>
                        <a:ext cx="36576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6" name="Object 6"/>
          <p:cNvGraphicFramePr>
            <a:graphicFrameLocks noGrp="1" noChangeAspect="1"/>
          </p:cNvGraphicFramePr>
          <p:nvPr>
            <p:ph sz="quarter" idx="3"/>
          </p:nvPr>
        </p:nvGraphicFramePr>
        <p:xfrm>
          <a:off x="5181600" y="1371600"/>
          <a:ext cx="3003550" cy="3046413"/>
        </p:xfrm>
        <a:graphic>
          <a:graphicData uri="http://schemas.openxmlformats.org/presentationml/2006/ole">
            <mc:AlternateContent xmlns:mc="http://schemas.openxmlformats.org/markup-compatibility/2006">
              <mc:Choice xmlns:v="urn:schemas-microsoft-com:vml" Requires="v">
                <p:oleObj spid="_x0000_s46364" name="Bitmap Image" r:id="rId6" imgW="1980952" imgH="2010056" progId="PBrush">
                  <p:embed/>
                </p:oleObj>
              </mc:Choice>
              <mc:Fallback>
                <p:oleObj name="Bitmap Image" r:id="rId6" imgW="1980952" imgH="2010056" progId="PBrush">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1371600"/>
                        <a:ext cx="3003550"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a:t>9/3/2011</a:t>
            </a:r>
            <a:endParaRPr lang="en-US" altLang="en-US"/>
          </a:p>
        </p:txBody>
      </p:sp>
      <p:sp>
        <p:nvSpPr>
          <p:cNvPr id="6" name="Footer Placeholder 3"/>
          <p:cNvSpPr>
            <a:spLocks noGrp="1"/>
          </p:cNvSpPr>
          <p:nvPr>
            <p:ph type="ftr" sz="quarter" idx="11"/>
          </p:nvPr>
        </p:nvSpPr>
        <p:spPr>
          <a:xfrm>
            <a:off x="4594185" y="6540761"/>
            <a:ext cx="2895600" cy="365125"/>
          </a:xfrm>
        </p:spPr>
        <p:txBody>
          <a:bodyPr/>
          <a:lstStyle/>
          <a:p>
            <a:r>
              <a:rPr lang="en-US" altLang="en-US"/>
              <a:t>Aby Breed Seminar</a:t>
            </a:r>
          </a:p>
        </p:txBody>
      </p:sp>
      <p:sp>
        <p:nvSpPr>
          <p:cNvPr id="7" name="Slide Number Placeholder 4"/>
          <p:cNvSpPr>
            <a:spLocks noGrp="1"/>
          </p:cNvSpPr>
          <p:nvPr>
            <p:ph type="sldNum" sz="quarter" idx="12"/>
          </p:nvPr>
        </p:nvSpPr>
        <p:spPr/>
        <p:txBody>
          <a:bodyPr/>
          <a:lstStyle/>
          <a:p>
            <a:fld id="{36AEC4BC-B23F-4BF3-B315-33C87F8593E5}" type="slidenum">
              <a:rPr lang="en-US" altLang="en-US"/>
              <a:pPr/>
              <a:t>52</a:t>
            </a:fld>
            <a:endParaRPr lang="en-US" altLang="en-US"/>
          </a:p>
        </p:txBody>
      </p:sp>
      <p:sp>
        <p:nvSpPr>
          <p:cNvPr id="22530" name="Rectangle 2"/>
          <p:cNvSpPr>
            <a:spLocks noGrp="1" noChangeArrowheads="1"/>
          </p:cNvSpPr>
          <p:nvPr>
            <p:ph type="title"/>
          </p:nvPr>
        </p:nvSpPr>
        <p:spPr/>
        <p:txBody>
          <a:bodyPr/>
          <a:lstStyle/>
          <a:p>
            <a:r>
              <a:rPr lang="en-US" sz="2900">
                <a:latin typeface="Lucida Sans" panose="020B0602030504020204" pitchFamily="34" charset="0"/>
              </a:rPr>
              <a:t>EARS</a:t>
            </a:r>
            <a:endParaRPr lang="en-US">
              <a:latin typeface="Lucida Sans" panose="020B0602030504020204" pitchFamily="34" charset="0"/>
            </a:endParaRPr>
          </a:p>
        </p:txBody>
      </p:sp>
      <p:pic>
        <p:nvPicPr>
          <p:cNvPr id="22533" name="Picture 5" descr="AbyEarSe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9679" y="1828800"/>
            <a:ext cx="3429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BeWtichedProfileAndEars_sm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438400"/>
            <a:ext cx="4419600" cy="294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5418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algn="l"/>
            <a:r>
              <a:rPr lang="en-US" u="sng" dirty="0"/>
              <a:t>Ears</a:t>
            </a:r>
          </a:p>
        </p:txBody>
      </p:sp>
      <p:sp>
        <p:nvSpPr>
          <p:cNvPr id="158723" name="Rectangle 3"/>
          <p:cNvSpPr>
            <a:spLocks noGrp="1" noChangeArrowheads="1"/>
          </p:cNvSpPr>
          <p:nvPr>
            <p:ph type="body" sz="half" idx="1"/>
          </p:nvPr>
        </p:nvSpPr>
        <p:spPr>
          <a:xfrm>
            <a:off x="609600" y="2332038"/>
            <a:ext cx="7315200" cy="3459162"/>
          </a:xfrm>
        </p:spPr>
        <p:txBody>
          <a:bodyPr/>
          <a:lstStyle/>
          <a:p>
            <a:pPr>
              <a:buFontTx/>
              <a:buNone/>
            </a:pPr>
            <a:endParaRPr lang="en-US" sz="2800" dirty="0"/>
          </a:p>
          <a:p>
            <a:endParaRPr lang="en-US" sz="2800" dirty="0"/>
          </a:p>
          <a:p>
            <a:endParaRPr lang="en-US" sz="2800" dirty="0"/>
          </a:p>
          <a:p>
            <a:endParaRPr lang="en-US" sz="2800" dirty="0"/>
          </a:p>
          <a:p>
            <a:endParaRPr lang="en-US" sz="2800" dirty="0"/>
          </a:p>
          <a:p>
            <a:pPr>
              <a:buFontTx/>
              <a:buNone/>
            </a:pPr>
            <a:endParaRPr lang="en-US" sz="2800" dirty="0"/>
          </a:p>
        </p:txBody>
      </p:sp>
      <p:graphicFrame>
        <p:nvGraphicFramePr>
          <p:cNvPr id="158728" name="Object 8"/>
          <p:cNvGraphicFramePr>
            <a:graphicFrameLocks noGrp="1" noChangeAspect="1"/>
          </p:cNvGraphicFramePr>
          <p:nvPr>
            <p:ph sz="quarter" idx="2"/>
            <p:extLst>
              <p:ext uri="{D42A27DB-BD31-4B8C-83A1-F6EECF244321}">
                <p14:modId xmlns:p14="http://schemas.microsoft.com/office/powerpoint/2010/main" val="4261199734"/>
              </p:ext>
            </p:extLst>
          </p:nvPr>
        </p:nvGraphicFramePr>
        <p:xfrm>
          <a:off x="1143000" y="1524000"/>
          <a:ext cx="7086600" cy="4813300"/>
        </p:xfrm>
        <a:graphic>
          <a:graphicData uri="http://schemas.openxmlformats.org/presentationml/2006/ole">
            <mc:AlternateContent xmlns:mc="http://schemas.openxmlformats.org/markup-compatibility/2006">
              <mc:Choice xmlns:v="urn:schemas-microsoft-com:vml" Requires="v">
                <p:oleObj spid="_x0000_s158867" name="Bitmap Image" r:id="rId4" imgW="5582429" imgH="3790476" progId="PBrush">
                  <p:embed/>
                </p:oleObj>
              </mc:Choice>
              <mc:Fallback>
                <p:oleObj name="Bitmap Image" r:id="rId4" imgW="5582429" imgH="3790476" progId="PBrush">
                  <p:embed/>
                  <p:pic>
                    <p:nvPicPr>
                      <p:cNvPr id="0" name="Picture 8"/>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524000"/>
                        <a:ext cx="7086600" cy="481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US"/>
              <a:t>9/3/2011</a:t>
            </a:r>
            <a:endParaRPr lang="en-US" altLang="en-US"/>
          </a:p>
        </p:txBody>
      </p:sp>
      <p:sp>
        <p:nvSpPr>
          <p:cNvPr id="5" name="Footer Placeholder 3"/>
          <p:cNvSpPr>
            <a:spLocks noGrp="1"/>
          </p:cNvSpPr>
          <p:nvPr>
            <p:ph type="ftr" sz="quarter" idx="11"/>
          </p:nvPr>
        </p:nvSpPr>
        <p:spPr/>
        <p:txBody>
          <a:bodyPr/>
          <a:lstStyle/>
          <a:p>
            <a:r>
              <a:rPr lang="en-US" altLang="en-US"/>
              <a:t>Aby Breed Seminar</a:t>
            </a:r>
          </a:p>
        </p:txBody>
      </p:sp>
      <p:sp>
        <p:nvSpPr>
          <p:cNvPr id="6" name="Slide Number Placeholder 4"/>
          <p:cNvSpPr>
            <a:spLocks noGrp="1"/>
          </p:cNvSpPr>
          <p:nvPr>
            <p:ph type="sldNum" sz="quarter" idx="12"/>
          </p:nvPr>
        </p:nvSpPr>
        <p:spPr/>
        <p:txBody>
          <a:bodyPr/>
          <a:lstStyle/>
          <a:p>
            <a:fld id="{5066BAB1-3777-4298-A656-1674D68012C3}" type="slidenum">
              <a:rPr lang="en-US" altLang="en-US"/>
              <a:pPr/>
              <a:t>54</a:t>
            </a:fld>
            <a:endParaRPr lang="en-US" altLang="en-US"/>
          </a:p>
        </p:txBody>
      </p:sp>
      <p:sp>
        <p:nvSpPr>
          <p:cNvPr id="23554" name="Rectangle 2"/>
          <p:cNvSpPr>
            <a:spLocks noGrp="1" noChangeArrowheads="1"/>
          </p:cNvSpPr>
          <p:nvPr>
            <p:ph type="title"/>
          </p:nvPr>
        </p:nvSpPr>
        <p:spPr>
          <a:xfrm>
            <a:off x="609600" y="914400"/>
            <a:ext cx="7543800" cy="5181600"/>
          </a:xfrm>
        </p:spPr>
        <p:txBody>
          <a:bodyPr>
            <a:normAutofit fontScale="90000"/>
          </a:bodyPr>
          <a:lstStyle/>
          <a:p>
            <a:r>
              <a:rPr lang="en-US" sz="2400">
                <a:latin typeface="Lucida Sans" panose="020B0602030504020204" pitchFamily="34" charset="0"/>
              </a:rPr>
              <a:t>Ears are only </a:t>
            </a:r>
            <a:r>
              <a:rPr lang="en-US" sz="2400">
                <a:solidFill>
                  <a:srgbClr val="CC3300"/>
                </a:solidFill>
                <a:latin typeface="Lucida Sans" panose="020B0602030504020204" pitchFamily="34" charset="0"/>
              </a:rPr>
              <a:t>5 points</a:t>
            </a:r>
            <a:r>
              <a:rPr lang="en-US" sz="2400">
                <a:latin typeface="Lucida Sans" panose="020B0602030504020204" pitchFamily="34" charset="0"/>
              </a:rPr>
              <a:t> on the Aby Standard, and yet they are an important part of the look.   The ear must have a wide base and be cupped.  The ear in profile should be </a:t>
            </a:r>
            <a:r>
              <a:rPr lang="en-US" sz="2400" u="sng">
                <a:latin typeface="Lucida Sans" panose="020B0602030504020204" pitchFamily="34" charset="0"/>
              </a:rPr>
              <a:t>tipped slightly forward</a:t>
            </a:r>
            <a:r>
              <a:rPr lang="en-US" sz="2400">
                <a:latin typeface="Lucida Sans" panose="020B0602030504020204" pitchFamily="34" charset="0"/>
              </a:rPr>
              <a:t> - “as though listening.” </a:t>
            </a:r>
            <a:br>
              <a:rPr lang="en-US" sz="2400">
                <a:latin typeface="Lucida Sans" panose="020B0602030504020204" pitchFamily="34" charset="0"/>
              </a:rPr>
            </a:br>
            <a:br>
              <a:rPr lang="en-US" sz="2400">
                <a:latin typeface="Lucida Sans" panose="020B0602030504020204" pitchFamily="34" charset="0"/>
              </a:rPr>
            </a:br>
            <a:r>
              <a:rPr lang="en-US" sz="2400">
                <a:latin typeface="Lucida Sans" panose="020B0602030504020204" pitchFamily="34" charset="0"/>
              </a:rPr>
              <a:t>The ear set viewed head on is not described in the Aby standard.  This is something that the breeders need to agree on and add to the standard.  However, in keeping with the modified wedge, I like the outside edge of the ear to follow the wedge and neither be too high (above the line of the wedge) nor too low (below the line of the wedge.)</a:t>
            </a:r>
          </a:p>
        </p:txBody>
      </p:sp>
      <p:sp>
        <p:nvSpPr>
          <p:cNvPr id="23555" name="Rectangle 3"/>
          <p:cNvSpPr>
            <a:spLocks noChangeArrowheads="1"/>
          </p:cNvSpPr>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0"/>
              </a:spcBef>
              <a:defRPr sz="4200">
                <a:solidFill>
                  <a:schemeClr val="tx2"/>
                </a:solidFill>
                <a:latin typeface="Garamond" panose="02020404030301010803" pitchFamily="18" charset="0"/>
              </a:defRPr>
            </a:lvl1pPr>
            <a:lvl2pPr algn="l">
              <a:spcBef>
                <a:spcPct val="0"/>
              </a:spcBef>
              <a:defRPr sz="4200">
                <a:solidFill>
                  <a:schemeClr val="tx2"/>
                </a:solidFill>
                <a:latin typeface="Garamond" panose="02020404030301010803" pitchFamily="18" charset="0"/>
              </a:defRPr>
            </a:lvl2pPr>
            <a:lvl3pPr algn="l">
              <a:spcBef>
                <a:spcPct val="0"/>
              </a:spcBef>
              <a:defRPr sz="4200">
                <a:solidFill>
                  <a:schemeClr val="tx2"/>
                </a:solidFill>
                <a:latin typeface="Garamond" panose="02020404030301010803" pitchFamily="18" charset="0"/>
              </a:defRPr>
            </a:lvl3pPr>
            <a:lvl4pPr algn="l">
              <a:spcBef>
                <a:spcPct val="0"/>
              </a:spcBef>
              <a:defRPr sz="4200">
                <a:solidFill>
                  <a:schemeClr val="tx2"/>
                </a:solidFill>
                <a:latin typeface="Garamond" panose="02020404030301010803" pitchFamily="18" charset="0"/>
              </a:defRPr>
            </a:lvl4pPr>
            <a:lvl5pPr algn="l">
              <a:spcBef>
                <a:spcPct val="0"/>
              </a:spcBef>
              <a:defRPr sz="4200">
                <a:solidFill>
                  <a:schemeClr val="tx2"/>
                </a:solidFill>
                <a:latin typeface="Garamond" panose="02020404030301010803" pitchFamily="18" charset="0"/>
              </a:defRPr>
            </a:lvl5pPr>
            <a:lvl6pPr marL="457200" fontAlgn="base">
              <a:spcBef>
                <a:spcPct val="0"/>
              </a:spcBef>
              <a:spcAft>
                <a:spcPct val="0"/>
              </a:spcAft>
              <a:defRPr sz="4200">
                <a:solidFill>
                  <a:schemeClr val="tx2"/>
                </a:solidFill>
                <a:latin typeface="Garamond" panose="02020404030301010803" pitchFamily="18" charset="0"/>
              </a:defRPr>
            </a:lvl6pPr>
            <a:lvl7pPr marL="914400" fontAlgn="base">
              <a:spcBef>
                <a:spcPct val="0"/>
              </a:spcBef>
              <a:spcAft>
                <a:spcPct val="0"/>
              </a:spcAft>
              <a:defRPr sz="4200">
                <a:solidFill>
                  <a:schemeClr val="tx2"/>
                </a:solidFill>
                <a:latin typeface="Garamond" panose="02020404030301010803" pitchFamily="18" charset="0"/>
              </a:defRPr>
            </a:lvl7pPr>
            <a:lvl8pPr marL="1371600" fontAlgn="base">
              <a:spcBef>
                <a:spcPct val="0"/>
              </a:spcBef>
              <a:spcAft>
                <a:spcPct val="0"/>
              </a:spcAft>
              <a:defRPr sz="4200">
                <a:solidFill>
                  <a:schemeClr val="tx2"/>
                </a:solidFill>
                <a:latin typeface="Garamond" panose="02020404030301010803" pitchFamily="18" charset="0"/>
              </a:defRPr>
            </a:lvl8pPr>
            <a:lvl9pPr marL="1828800" fontAlgn="base">
              <a:spcBef>
                <a:spcPct val="0"/>
              </a:spcBef>
              <a:spcAft>
                <a:spcPct val="0"/>
              </a:spcAft>
              <a:defRPr sz="4200">
                <a:solidFill>
                  <a:schemeClr val="tx2"/>
                </a:solidFill>
                <a:latin typeface="Garamond" panose="02020404030301010803" pitchFamily="18" charset="0"/>
              </a:defRPr>
            </a:lvl9pPr>
          </a:lstStyle>
          <a:p>
            <a:pPr>
              <a:buClrTx/>
              <a:buSzTx/>
              <a:buFontTx/>
              <a:buNone/>
            </a:pPr>
            <a:r>
              <a:rPr lang="en-US" sz="2900">
                <a:latin typeface="Lucida Sans" panose="020B0602030504020204" pitchFamily="34" charset="0"/>
              </a:rPr>
              <a:t>EARS</a:t>
            </a:r>
            <a:endParaRPr lang="en-US">
              <a:latin typeface="Lucida Sans" panose="020B0602030504020204" pitchFamily="34" charset="0"/>
            </a:endParaRPr>
          </a:p>
        </p:txBody>
      </p:sp>
    </p:spTree>
    <p:extLst>
      <p:ext uri="{BB962C8B-B14F-4D97-AF65-F5344CB8AC3E}">
        <p14:creationId xmlns:p14="http://schemas.microsoft.com/office/powerpoint/2010/main" val="4160129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n-US"/>
              <a:t>9/3/2011</a:t>
            </a:r>
            <a:endParaRPr lang="en-US" altLang="en-US"/>
          </a:p>
        </p:txBody>
      </p:sp>
      <p:sp>
        <p:nvSpPr>
          <p:cNvPr id="8" name="Footer Placeholder 2"/>
          <p:cNvSpPr>
            <a:spLocks noGrp="1"/>
          </p:cNvSpPr>
          <p:nvPr>
            <p:ph type="ftr" sz="quarter" idx="11"/>
          </p:nvPr>
        </p:nvSpPr>
        <p:spPr/>
        <p:txBody>
          <a:bodyPr/>
          <a:lstStyle/>
          <a:p>
            <a:r>
              <a:rPr lang="en-US" altLang="en-US"/>
              <a:t>Aby Breed Seminar</a:t>
            </a:r>
          </a:p>
        </p:txBody>
      </p:sp>
      <p:sp>
        <p:nvSpPr>
          <p:cNvPr id="9" name="Slide Number Placeholder 3"/>
          <p:cNvSpPr>
            <a:spLocks noGrp="1"/>
          </p:cNvSpPr>
          <p:nvPr>
            <p:ph type="sldNum" sz="quarter" idx="12"/>
          </p:nvPr>
        </p:nvSpPr>
        <p:spPr/>
        <p:txBody>
          <a:bodyPr/>
          <a:lstStyle/>
          <a:p>
            <a:fld id="{A166AE78-CF56-410A-9CB8-6801EBED172A}" type="slidenum">
              <a:rPr lang="en-US" altLang="en-US"/>
              <a:pPr/>
              <a:t>55</a:t>
            </a:fld>
            <a:endParaRPr lang="en-US" altLang="en-US"/>
          </a:p>
        </p:txBody>
      </p:sp>
      <p:sp>
        <p:nvSpPr>
          <p:cNvPr id="47108" name="Text Box 4"/>
          <p:cNvSpPr txBox="1">
            <a:spLocks noChangeArrowheads="1"/>
          </p:cNvSpPr>
          <p:nvPr/>
        </p:nvSpPr>
        <p:spPr bwMode="auto">
          <a:xfrm>
            <a:off x="838200" y="4876800"/>
            <a:ext cx="7010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ClrTx/>
              <a:buSzTx/>
              <a:buFontTx/>
              <a:buNone/>
            </a:pPr>
            <a:r>
              <a:rPr lang="en-US" sz="2000">
                <a:solidFill>
                  <a:schemeClr val="tx1"/>
                </a:solidFill>
                <a:latin typeface="Lucida Sans" panose="020B0602030504020204" pitchFamily="34" charset="0"/>
              </a:rPr>
              <a:t>The line of the modified wedge follows from the chin to just under the cheek bone to catch the outside border of the ear.</a:t>
            </a:r>
          </a:p>
        </p:txBody>
      </p:sp>
      <p:sp>
        <p:nvSpPr>
          <p:cNvPr id="47109" name="Text Box 5"/>
          <p:cNvSpPr txBox="1">
            <a:spLocks noChangeArrowheads="1"/>
          </p:cNvSpPr>
          <p:nvPr/>
        </p:nvSpPr>
        <p:spPr bwMode="auto">
          <a:xfrm>
            <a:off x="762000" y="381000"/>
            <a:ext cx="266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ClrTx/>
              <a:buSzTx/>
              <a:buFontTx/>
              <a:buNone/>
            </a:pPr>
            <a:r>
              <a:rPr lang="en-US" sz="4000">
                <a:latin typeface="Lucida Sans" panose="020B0602030504020204" pitchFamily="34" charset="0"/>
              </a:rPr>
              <a:t>Ear Set</a:t>
            </a:r>
            <a:endParaRPr lang="en-US" sz="4000">
              <a:solidFill>
                <a:schemeClr val="tx1"/>
              </a:solidFill>
              <a:latin typeface="Lucida Sans" panose="020B0602030504020204" pitchFamily="34" charset="0"/>
            </a:endParaRPr>
          </a:p>
        </p:txBody>
      </p:sp>
      <p:pic>
        <p:nvPicPr>
          <p:cNvPr id="47112" name="Picture 8" descr="AbyEarSe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371600"/>
            <a:ext cx="3429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7111" name="AutoShape 7"/>
          <p:cNvSpPr>
            <a:spLocks noChangeArrowheads="1"/>
          </p:cNvSpPr>
          <p:nvPr/>
        </p:nvSpPr>
        <p:spPr bwMode="auto">
          <a:xfrm>
            <a:off x="2971800" y="1828800"/>
            <a:ext cx="2819400" cy="1905000"/>
          </a:xfrm>
          <a:custGeom>
            <a:avLst/>
            <a:gdLst>
              <a:gd name="G0" fmla="+- 8319 0 0"/>
              <a:gd name="G1" fmla="+- 21600 0 8319"/>
              <a:gd name="G2" fmla="*/ 8319 1 2"/>
              <a:gd name="G3" fmla="+- 21600 0 G2"/>
              <a:gd name="G4" fmla="+/ 8319 21600 2"/>
              <a:gd name="G5" fmla="+/ G1 0 2"/>
              <a:gd name="G6" fmla="*/ 21600 21600 8319"/>
              <a:gd name="G7" fmla="*/ G6 1 2"/>
              <a:gd name="G8" fmla="+- 21600 0 G7"/>
              <a:gd name="G9" fmla="*/ 21600 1 2"/>
              <a:gd name="G10" fmla="+- 8319 0 G9"/>
              <a:gd name="G11" fmla="?: G10 G8 0"/>
              <a:gd name="G12" fmla="?: G10 G7 21600"/>
              <a:gd name="T0" fmla="*/ 17440 w 21600"/>
              <a:gd name="T1" fmla="*/ 10800 h 21600"/>
              <a:gd name="T2" fmla="*/ 10800 w 21600"/>
              <a:gd name="T3" fmla="*/ 21600 h 21600"/>
              <a:gd name="T4" fmla="*/ 4160 w 21600"/>
              <a:gd name="T5" fmla="*/ 10800 h 21600"/>
              <a:gd name="T6" fmla="*/ 10800 w 21600"/>
              <a:gd name="T7" fmla="*/ 0 h 21600"/>
              <a:gd name="T8" fmla="*/ 5960 w 21600"/>
              <a:gd name="T9" fmla="*/ 5960 h 21600"/>
              <a:gd name="T10" fmla="*/ 15640 w 21600"/>
              <a:gd name="T11" fmla="*/ 15640 h 21600"/>
            </a:gdLst>
            <a:ahLst/>
            <a:cxnLst>
              <a:cxn ang="0">
                <a:pos x="T0" y="T1"/>
              </a:cxn>
              <a:cxn ang="0">
                <a:pos x="T2" y="T3"/>
              </a:cxn>
              <a:cxn ang="0">
                <a:pos x="T4" y="T5"/>
              </a:cxn>
              <a:cxn ang="0">
                <a:pos x="T6" y="T7"/>
              </a:cxn>
            </a:cxnLst>
            <a:rect l="T8" t="T9" r="T10" b="T11"/>
            <a:pathLst>
              <a:path w="21600" h="21600">
                <a:moveTo>
                  <a:pt x="0" y="0"/>
                </a:moveTo>
                <a:lnTo>
                  <a:pt x="8319" y="21600"/>
                </a:lnTo>
                <a:lnTo>
                  <a:pt x="13281" y="21600"/>
                </a:lnTo>
                <a:lnTo>
                  <a:pt x="21600" y="0"/>
                </a:lnTo>
                <a:close/>
              </a:path>
            </a:pathLst>
          </a:custGeom>
          <a:noFill/>
          <a:ln w="254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3" name="Line 9"/>
          <p:cNvSpPr>
            <a:spLocks noChangeShapeType="1"/>
          </p:cNvSpPr>
          <p:nvPr/>
        </p:nvSpPr>
        <p:spPr bwMode="auto">
          <a:xfrm flipV="1">
            <a:off x="4343400" y="2133600"/>
            <a:ext cx="1447800" cy="16002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98415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p:txBody>
          <a:bodyPr/>
          <a:lstStyle/>
          <a:p>
            <a:r>
              <a:rPr lang="en-US"/>
              <a:t>9/3/2011</a:t>
            </a:r>
            <a:endParaRPr lang="en-US" altLang="en-US"/>
          </a:p>
        </p:txBody>
      </p:sp>
      <p:sp>
        <p:nvSpPr>
          <p:cNvPr id="7" name="Footer Placeholder 3"/>
          <p:cNvSpPr>
            <a:spLocks noGrp="1"/>
          </p:cNvSpPr>
          <p:nvPr>
            <p:ph type="ftr" sz="quarter" idx="11"/>
          </p:nvPr>
        </p:nvSpPr>
        <p:spPr/>
        <p:txBody>
          <a:bodyPr/>
          <a:lstStyle/>
          <a:p>
            <a:r>
              <a:rPr lang="en-US" altLang="en-US"/>
              <a:t>Aby Breed Seminar</a:t>
            </a:r>
          </a:p>
        </p:txBody>
      </p:sp>
      <p:sp>
        <p:nvSpPr>
          <p:cNvPr id="8" name="Slide Number Placeholder 4"/>
          <p:cNvSpPr>
            <a:spLocks noGrp="1"/>
          </p:cNvSpPr>
          <p:nvPr>
            <p:ph type="sldNum" sz="quarter" idx="12"/>
          </p:nvPr>
        </p:nvSpPr>
        <p:spPr/>
        <p:txBody>
          <a:bodyPr/>
          <a:lstStyle/>
          <a:p>
            <a:fld id="{A3DD57FE-F1FD-41BC-95E3-B533E1EA3C62}" type="slidenum">
              <a:rPr lang="en-US" altLang="en-US"/>
              <a:pPr/>
              <a:t>56</a:t>
            </a:fld>
            <a:endParaRPr lang="en-US" altLang="en-US"/>
          </a:p>
        </p:txBody>
      </p:sp>
      <p:sp>
        <p:nvSpPr>
          <p:cNvPr id="72706" name="Rectangle 2"/>
          <p:cNvSpPr>
            <a:spLocks noGrp="1" noChangeArrowheads="1"/>
          </p:cNvSpPr>
          <p:nvPr>
            <p:ph type="title"/>
          </p:nvPr>
        </p:nvSpPr>
        <p:spPr/>
        <p:txBody>
          <a:bodyPr/>
          <a:lstStyle/>
          <a:p>
            <a:r>
              <a:rPr lang="en-US" sz="3800">
                <a:latin typeface="Lucida Sans" panose="020B0602030504020204" pitchFamily="34" charset="0"/>
              </a:rPr>
              <a:t>Ears “set as though listening…”</a:t>
            </a:r>
          </a:p>
        </p:txBody>
      </p:sp>
      <p:sp>
        <p:nvSpPr>
          <p:cNvPr id="72710" name="Text Box 6"/>
          <p:cNvSpPr txBox="1">
            <a:spLocks noChangeArrowheads="1"/>
          </p:cNvSpPr>
          <p:nvPr/>
        </p:nvSpPr>
        <p:spPr bwMode="auto">
          <a:xfrm>
            <a:off x="457200" y="1981200"/>
            <a:ext cx="2819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ClrTx/>
              <a:buSzTx/>
              <a:buFontTx/>
              <a:buNone/>
            </a:pPr>
            <a:r>
              <a:rPr lang="en-US" sz="2000">
                <a:solidFill>
                  <a:schemeClr val="tx1"/>
                </a:solidFill>
                <a:latin typeface="Lucida Sans" panose="020B0602030504020204" pitchFamily="34" charset="0"/>
              </a:rPr>
              <a:t>Ears are arched forward and set as though listening.  </a:t>
            </a:r>
          </a:p>
        </p:txBody>
      </p:sp>
      <p:pic>
        <p:nvPicPr>
          <p:cNvPr id="72713" name="Picture 9" descr="BeWtichedProfileAndEars_sm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905000"/>
            <a:ext cx="4876800" cy="3251200"/>
          </a:xfrm>
          <a:prstGeom prst="rect">
            <a:avLst/>
          </a:prstGeom>
          <a:noFill/>
          <a:extLst>
            <a:ext uri="{909E8E84-426E-40DD-AFC4-6F175D3DCCD1}">
              <a14:hiddenFill xmlns:a14="http://schemas.microsoft.com/office/drawing/2010/main">
                <a:solidFill>
                  <a:srgbClr val="FFFFFF"/>
                </a:solidFill>
              </a14:hiddenFill>
            </a:ext>
          </a:extLst>
        </p:spPr>
      </p:pic>
      <p:sp>
        <p:nvSpPr>
          <p:cNvPr id="72714" name="Line 10"/>
          <p:cNvSpPr>
            <a:spLocks noChangeShapeType="1"/>
          </p:cNvSpPr>
          <p:nvPr/>
        </p:nvSpPr>
        <p:spPr bwMode="auto">
          <a:xfrm>
            <a:off x="2819400" y="2667000"/>
            <a:ext cx="1143000" cy="3048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315762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US"/>
              <a:t>9/3/2011</a:t>
            </a:r>
            <a:endParaRPr lang="en-US" altLang="en-US"/>
          </a:p>
        </p:txBody>
      </p:sp>
      <p:sp>
        <p:nvSpPr>
          <p:cNvPr id="5" name="Footer Placeholder 3"/>
          <p:cNvSpPr>
            <a:spLocks noGrp="1"/>
          </p:cNvSpPr>
          <p:nvPr>
            <p:ph type="ftr" sz="quarter" idx="11"/>
          </p:nvPr>
        </p:nvSpPr>
        <p:spPr/>
        <p:txBody>
          <a:bodyPr/>
          <a:lstStyle/>
          <a:p>
            <a:r>
              <a:rPr lang="en-US" altLang="en-US"/>
              <a:t>Aby Breed Seminar</a:t>
            </a:r>
          </a:p>
        </p:txBody>
      </p:sp>
      <p:sp>
        <p:nvSpPr>
          <p:cNvPr id="6" name="Slide Number Placeholder 4"/>
          <p:cNvSpPr>
            <a:spLocks noGrp="1"/>
          </p:cNvSpPr>
          <p:nvPr>
            <p:ph type="sldNum" sz="quarter" idx="12"/>
          </p:nvPr>
        </p:nvSpPr>
        <p:spPr/>
        <p:txBody>
          <a:bodyPr/>
          <a:lstStyle/>
          <a:p>
            <a:fld id="{5C3EAE39-7C6E-4804-8A6D-2059688DEF1C}" type="slidenum">
              <a:rPr lang="en-US" altLang="en-US"/>
              <a:pPr/>
              <a:t>57</a:t>
            </a:fld>
            <a:endParaRPr lang="en-US" altLang="en-US"/>
          </a:p>
        </p:txBody>
      </p:sp>
      <p:sp>
        <p:nvSpPr>
          <p:cNvPr id="26626" name="Rectangle 2"/>
          <p:cNvSpPr>
            <a:spLocks noGrp="1" noChangeArrowheads="1"/>
          </p:cNvSpPr>
          <p:nvPr>
            <p:ph type="title"/>
          </p:nvPr>
        </p:nvSpPr>
        <p:spPr>
          <a:xfrm>
            <a:off x="838200" y="1066800"/>
            <a:ext cx="7772400" cy="1143000"/>
          </a:xfrm>
        </p:spPr>
        <p:txBody>
          <a:bodyPr>
            <a:normAutofit fontScale="90000"/>
          </a:bodyPr>
          <a:lstStyle/>
          <a:p>
            <a:r>
              <a:rPr lang="en-US" dirty="0"/>
              <a:t>Aby ears seem to grow smaller as the kitten grows into adulthood.</a:t>
            </a:r>
          </a:p>
        </p:txBody>
      </p:sp>
      <p:sp>
        <p:nvSpPr>
          <p:cNvPr id="26628" name="Text Box 4"/>
          <p:cNvSpPr txBox="1">
            <a:spLocks noChangeArrowheads="1"/>
          </p:cNvSpPr>
          <p:nvPr/>
        </p:nvSpPr>
        <p:spPr bwMode="auto">
          <a:xfrm>
            <a:off x="725032" y="3756025"/>
            <a:ext cx="79248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75000"/>
              </a:lnSpc>
              <a:spcBef>
                <a:spcPct val="0"/>
              </a:spcBef>
              <a:buClrTx/>
              <a:buSzTx/>
              <a:buFontTx/>
              <a:buNone/>
            </a:pPr>
            <a:r>
              <a:rPr lang="en-US" sz="2800" dirty="0">
                <a:solidFill>
                  <a:schemeClr val="tx1"/>
                </a:solidFill>
                <a:latin typeface="Times New Roman" panose="02020603050405020304" pitchFamily="18" charset="0"/>
              </a:rPr>
              <a:t>Adult ears can be the same size as a kitten’s ears, but on the kitten - the ears look larger because the head is smaller.  </a:t>
            </a:r>
            <a:r>
              <a:rPr lang="en-US" sz="2800" dirty="0" err="1">
                <a:solidFill>
                  <a:schemeClr val="tx1"/>
                </a:solidFill>
                <a:latin typeface="Times New Roman" panose="02020603050405020304" pitchFamily="18" charset="0"/>
              </a:rPr>
              <a:t>Aby</a:t>
            </a:r>
            <a:r>
              <a:rPr lang="en-US" sz="2800" dirty="0">
                <a:solidFill>
                  <a:schemeClr val="tx1"/>
                </a:solidFill>
                <a:latin typeface="Times New Roman" panose="02020603050405020304" pitchFamily="18" charset="0"/>
              </a:rPr>
              <a:t> kitten ears can never be too large.</a:t>
            </a:r>
          </a:p>
        </p:txBody>
      </p:sp>
    </p:spTree>
    <p:extLst>
      <p:ext uri="{BB962C8B-B14F-4D97-AF65-F5344CB8AC3E}">
        <p14:creationId xmlns:p14="http://schemas.microsoft.com/office/powerpoint/2010/main" val="5391721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lgn="l"/>
            <a:r>
              <a:rPr lang="en-US" u="sng" dirty="0"/>
              <a:t>Breed Standard</a:t>
            </a:r>
            <a:endParaRPr lang="en-US" dirty="0"/>
          </a:p>
        </p:txBody>
      </p:sp>
      <p:sp>
        <p:nvSpPr>
          <p:cNvPr id="48131" name="Rectangle 3"/>
          <p:cNvSpPr>
            <a:spLocks noGrp="1" noChangeArrowheads="1"/>
          </p:cNvSpPr>
          <p:nvPr>
            <p:ph idx="1"/>
          </p:nvPr>
        </p:nvSpPr>
        <p:spPr>
          <a:xfrm>
            <a:off x="457200" y="1295400"/>
            <a:ext cx="8229600" cy="5334000"/>
          </a:xfrm>
        </p:spPr>
        <p:txBody>
          <a:bodyPr/>
          <a:lstStyle/>
          <a:p>
            <a:pPr>
              <a:lnSpc>
                <a:spcPct val="90000"/>
              </a:lnSpc>
            </a:pPr>
            <a:r>
              <a:rPr lang="en-US" sz="3600" b="1" dirty="0"/>
              <a:t>Eyes</a:t>
            </a:r>
            <a:r>
              <a:rPr lang="en-US" sz="3600" dirty="0"/>
              <a:t> </a:t>
            </a:r>
            <a:r>
              <a:rPr lang="en-US" dirty="0"/>
              <a:t>(Shape 5 points / Color 5 points)</a:t>
            </a:r>
          </a:p>
          <a:p>
            <a:pPr lvl="1">
              <a:lnSpc>
                <a:spcPct val="90000"/>
              </a:lnSpc>
            </a:pPr>
            <a:r>
              <a:rPr lang="en-US" sz="3200" dirty="0"/>
              <a:t>Large</a:t>
            </a:r>
          </a:p>
          <a:p>
            <a:pPr lvl="1">
              <a:lnSpc>
                <a:spcPct val="90000"/>
              </a:lnSpc>
            </a:pPr>
            <a:r>
              <a:rPr lang="en-US" sz="3200" dirty="0"/>
              <a:t>Almond-shaped</a:t>
            </a:r>
          </a:p>
          <a:p>
            <a:pPr lvl="1">
              <a:lnSpc>
                <a:spcPct val="90000"/>
              </a:lnSpc>
            </a:pPr>
            <a:r>
              <a:rPr lang="en-US" sz="3200" dirty="0"/>
              <a:t>Brilliant &amp; expressive</a:t>
            </a:r>
          </a:p>
          <a:p>
            <a:pPr lvl="1">
              <a:lnSpc>
                <a:spcPct val="90000"/>
              </a:lnSpc>
            </a:pPr>
            <a:r>
              <a:rPr lang="en-US" sz="3200" dirty="0"/>
              <a:t>Eye color:  gold, copper, green or hazel</a:t>
            </a:r>
          </a:p>
          <a:p>
            <a:pPr lvl="1">
              <a:lnSpc>
                <a:spcPct val="90000"/>
              </a:lnSpc>
            </a:pPr>
            <a:r>
              <a:rPr lang="en-US" sz="3200" dirty="0"/>
              <a:t>Richness of color rewarded</a:t>
            </a:r>
          </a:p>
          <a:p>
            <a:pPr lvl="1">
              <a:lnSpc>
                <a:spcPct val="90000"/>
              </a:lnSpc>
            </a:pPr>
            <a:r>
              <a:rPr lang="en-US" sz="3200" dirty="0"/>
              <a:t>No relation to coat color</a:t>
            </a:r>
          </a:p>
          <a:p>
            <a:pPr lvl="1">
              <a:lnSpc>
                <a:spcPct val="90000"/>
              </a:lnSpc>
            </a:pPr>
            <a:r>
              <a:rPr lang="en-US" sz="3200" dirty="0"/>
              <a:t>Accented by ring of dark coloration on eyelids (eyeliner) surrounded by lighter colored area</a:t>
            </a:r>
            <a:r>
              <a:rPr lang="en-US" sz="2400" dirty="0"/>
              <a:t>.</a:t>
            </a:r>
          </a:p>
          <a:p>
            <a:pPr>
              <a:lnSpc>
                <a:spcPct val="90000"/>
              </a:lnSpc>
            </a:pPr>
            <a:endParaRPr lang="en-US" sz="28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l"/>
            <a:r>
              <a:rPr lang="en-US" u="sng" dirty="0"/>
              <a:t>Eyes</a:t>
            </a:r>
          </a:p>
        </p:txBody>
      </p:sp>
      <p:graphicFrame>
        <p:nvGraphicFramePr>
          <p:cNvPr id="50179" name="Object 3"/>
          <p:cNvGraphicFramePr>
            <a:graphicFrameLocks noGrp="1" noChangeAspect="1"/>
          </p:cNvGraphicFramePr>
          <p:nvPr>
            <p:ph sz="half" idx="1"/>
          </p:nvPr>
        </p:nvGraphicFramePr>
        <p:xfrm>
          <a:off x="457200" y="2198688"/>
          <a:ext cx="4037013" cy="3328987"/>
        </p:xfrm>
        <a:graphic>
          <a:graphicData uri="http://schemas.openxmlformats.org/presentationml/2006/ole">
            <mc:AlternateContent xmlns:mc="http://schemas.openxmlformats.org/markup-compatibility/2006">
              <mc:Choice xmlns:v="urn:schemas-microsoft-com:vml" Requires="v">
                <p:oleObj spid="_x0000_s50458" name="Bitmap Image" r:id="rId4" imgW="4180952" imgH="3448531" progId="PBrush">
                  <p:embed/>
                </p:oleObj>
              </mc:Choice>
              <mc:Fallback>
                <p:oleObj name="Bitmap Image" r:id="rId4" imgW="4180952" imgH="3448531"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198688"/>
                        <a:ext cx="4037013" cy="3328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181" name="Object 5"/>
          <p:cNvGraphicFramePr>
            <a:graphicFrameLocks noGrp="1" noChangeAspect="1"/>
          </p:cNvGraphicFramePr>
          <p:nvPr>
            <p:ph sz="half" idx="2"/>
          </p:nvPr>
        </p:nvGraphicFramePr>
        <p:xfrm>
          <a:off x="5214938" y="1897063"/>
          <a:ext cx="2905125" cy="3933825"/>
        </p:xfrm>
        <a:graphic>
          <a:graphicData uri="http://schemas.openxmlformats.org/presentationml/2006/ole">
            <mc:AlternateContent xmlns:mc="http://schemas.openxmlformats.org/markup-compatibility/2006">
              <mc:Choice xmlns:v="urn:schemas-microsoft-com:vml" Requires="v">
                <p:oleObj spid="_x0000_s50459" name="Bitmap Image" r:id="rId6" imgW="2905531" imgH="3933333" progId="PBrush">
                  <p:embed/>
                </p:oleObj>
              </mc:Choice>
              <mc:Fallback>
                <p:oleObj name="Bitmap Image" r:id="rId6" imgW="2905531" imgH="3933333" progId="PBrush">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4938" y="1897063"/>
                        <a:ext cx="2905125"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1432111"/>
          </a:xfrm>
        </p:spPr>
        <p:txBody>
          <a:bodyPr>
            <a:normAutofit fontScale="90000"/>
          </a:bodyPr>
          <a:lstStyle/>
          <a:p>
            <a:r>
              <a:rPr lang="en-US" b="1" u="sng" dirty="0">
                <a:solidFill>
                  <a:schemeClr val="accent6">
                    <a:lumMod val="50000"/>
                  </a:schemeClr>
                </a:solidFill>
                <a:latin typeface="Papyrus" panose="03070502060502030205" pitchFamily="66" charset="0"/>
              </a:rPr>
              <a:t>Considered to be the oldest breed of the cat family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1447800"/>
            <a:ext cx="3429000" cy="5257800"/>
          </a:xfrm>
        </p:spPr>
      </p:pic>
      <p:sp>
        <p:nvSpPr>
          <p:cNvPr id="5" name="TextBox 4"/>
          <p:cNvSpPr txBox="1"/>
          <p:nvPr/>
        </p:nvSpPr>
        <p:spPr>
          <a:xfrm>
            <a:off x="3810000" y="1229767"/>
            <a:ext cx="5181600" cy="5693866"/>
          </a:xfrm>
          <a:prstGeom prst="rect">
            <a:avLst/>
          </a:prstGeom>
          <a:noFill/>
        </p:spPr>
        <p:txBody>
          <a:bodyPr wrap="square" rtlCol="0">
            <a:spAutoFit/>
          </a:bodyPr>
          <a:lstStyle/>
          <a:p>
            <a:r>
              <a:rPr lang="en-US" sz="2800" b="1" i="1" dirty="0">
                <a:latin typeface="High Tower Text" panose="02040502050506030303" pitchFamily="18" charset="0"/>
              </a:rPr>
              <a:t>Brian Vesey-Fitzg</a:t>
            </a:r>
            <a:r>
              <a:rPr lang="en-US" sz="2800" b="1" dirty="0">
                <a:latin typeface="High Tower Text" panose="02040502050506030303" pitchFamily="18" charset="0"/>
              </a:rPr>
              <a:t>e</a:t>
            </a:r>
            <a:r>
              <a:rPr lang="en-US" sz="2800" b="1" i="1" dirty="0">
                <a:latin typeface="High Tower Text" panose="02040502050506030303" pitchFamily="18" charset="0"/>
              </a:rPr>
              <a:t>rald in his book ‘Cats”, poin</a:t>
            </a:r>
            <a:r>
              <a:rPr lang="en-US" sz="2800" b="1" dirty="0">
                <a:latin typeface="High Tower Text" panose="02040502050506030303" pitchFamily="18" charset="0"/>
              </a:rPr>
              <a:t>t</a:t>
            </a:r>
            <a:r>
              <a:rPr lang="en-US" sz="2800" b="1" i="1" dirty="0">
                <a:latin typeface="High Tower Text" panose="02040502050506030303" pitchFamily="18" charset="0"/>
              </a:rPr>
              <a:t>s out that by viewing Egyptian art, the idea that the Abyssinian may very well existed at that time is prevailing. Egyptian bronzes and paintings of cats in ancient Egyptian emphasize the litheness, elegance, graceful lines, large eyes, rounded contours, long tail with tabby stripes and alert ears which are distinguishing features that are seen in the Abyssinians of today</a:t>
            </a:r>
            <a:r>
              <a:rPr lang="en-US" dirty="0"/>
              <a:t>.  </a:t>
            </a:r>
          </a:p>
        </p:txBody>
      </p:sp>
    </p:spTree>
    <p:extLst>
      <p:ext uri="{BB962C8B-B14F-4D97-AF65-F5344CB8AC3E}">
        <p14:creationId xmlns:p14="http://schemas.microsoft.com/office/powerpoint/2010/main" val="2363110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2"/>
          <p:cNvSpPr>
            <a:spLocks noGrp="1"/>
          </p:cNvSpPr>
          <p:nvPr>
            <p:ph type="dt" sz="half" idx="10"/>
          </p:nvPr>
        </p:nvSpPr>
        <p:spPr>
          <a:xfrm>
            <a:off x="457200" y="6335486"/>
            <a:ext cx="2133600" cy="385989"/>
          </a:xfrm>
        </p:spPr>
        <p:txBody>
          <a:bodyPr/>
          <a:lstStyle/>
          <a:p>
            <a:endParaRPr lang="en-US" altLang="en-US" dirty="0"/>
          </a:p>
        </p:txBody>
      </p:sp>
      <p:sp>
        <p:nvSpPr>
          <p:cNvPr id="9" name="Footer Placeholder 3"/>
          <p:cNvSpPr>
            <a:spLocks noGrp="1"/>
          </p:cNvSpPr>
          <p:nvPr>
            <p:ph type="ftr" sz="quarter" idx="11"/>
          </p:nvPr>
        </p:nvSpPr>
        <p:spPr/>
        <p:txBody>
          <a:bodyPr/>
          <a:lstStyle/>
          <a:p>
            <a:r>
              <a:rPr lang="en-US" altLang="en-US"/>
              <a:t>Aby Breed Seminar</a:t>
            </a:r>
          </a:p>
        </p:txBody>
      </p:sp>
      <p:sp>
        <p:nvSpPr>
          <p:cNvPr id="10" name="Slide Number Placeholder 4"/>
          <p:cNvSpPr>
            <a:spLocks noGrp="1"/>
          </p:cNvSpPr>
          <p:nvPr>
            <p:ph type="sldNum" sz="quarter" idx="12"/>
          </p:nvPr>
        </p:nvSpPr>
        <p:spPr/>
        <p:txBody>
          <a:bodyPr/>
          <a:lstStyle/>
          <a:p>
            <a:endParaRPr lang="en-US" altLang="en-US" dirty="0"/>
          </a:p>
        </p:txBody>
      </p:sp>
      <p:sp>
        <p:nvSpPr>
          <p:cNvPr id="20482" name="Rectangle 2"/>
          <p:cNvSpPr>
            <a:spLocks noGrp="1" noChangeArrowheads="1"/>
          </p:cNvSpPr>
          <p:nvPr>
            <p:ph type="title"/>
          </p:nvPr>
        </p:nvSpPr>
        <p:spPr>
          <a:xfrm>
            <a:off x="685800" y="381000"/>
            <a:ext cx="7772400" cy="1143000"/>
          </a:xfrm>
        </p:spPr>
        <p:txBody>
          <a:bodyPr>
            <a:normAutofit fontScale="90000"/>
          </a:bodyPr>
          <a:lstStyle/>
          <a:p>
            <a:r>
              <a:rPr lang="en-US" sz="3200">
                <a:latin typeface="Lucida Sans" panose="020B0602030504020204" pitchFamily="34" charset="0"/>
              </a:rPr>
              <a:t>Aby Eyes:  ALMOND </a:t>
            </a:r>
            <a:r>
              <a:rPr lang="en-US" sz="3200" i="1">
                <a:latin typeface="Lucida Sans" panose="020B0602030504020204" pitchFamily="34" charset="0"/>
              </a:rPr>
              <a:t>not</a:t>
            </a:r>
            <a:r>
              <a:rPr lang="en-US" sz="3200">
                <a:latin typeface="Lucida Sans" panose="020B0602030504020204" pitchFamily="34" charset="0"/>
              </a:rPr>
              <a:t> Round</a:t>
            </a:r>
            <a:br>
              <a:rPr lang="en-US">
                <a:latin typeface="Lucida Sans" panose="020B0602030504020204" pitchFamily="34" charset="0"/>
              </a:rPr>
            </a:br>
            <a:br>
              <a:rPr lang="en-US">
                <a:latin typeface="Lucida Sans" panose="020B0602030504020204" pitchFamily="34" charset="0"/>
              </a:rPr>
            </a:br>
            <a:endParaRPr lang="en-US">
              <a:latin typeface="Lucida Sans" panose="020B0602030504020204" pitchFamily="34" charset="0"/>
            </a:endParaRPr>
          </a:p>
        </p:txBody>
      </p:sp>
      <p:sp>
        <p:nvSpPr>
          <p:cNvPr id="20487" name="Text Box 7"/>
          <p:cNvSpPr txBox="1">
            <a:spLocks noChangeArrowheads="1"/>
          </p:cNvSpPr>
          <p:nvPr/>
        </p:nvSpPr>
        <p:spPr bwMode="auto">
          <a:xfrm>
            <a:off x="762000" y="5029200"/>
            <a:ext cx="76962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buClrTx/>
              <a:buSzTx/>
              <a:buFontTx/>
              <a:buNone/>
            </a:pPr>
            <a:r>
              <a:rPr lang="en-US" sz="2400">
                <a:solidFill>
                  <a:schemeClr val="tx1"/>
                </a:solidFill>
                <a:latin typeface="Lucida Sans" panose="020B0602030504020204" pitchFamily="34" charset="0"/>
              </a:rPr>
              <a:t>Vivid facial markings highlight the dramatic look of well-shaped almond eyes.	Also should not look oriental.	</a:t>
            </a:r>
          </a:p>
        </p:txBody>
      </p:sp>
      <p:pic>
        <p:nvPicPr>
          <p:cNvPr id="20489" name="Picture 9" descr="JikoXIndiKitten_4months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2346325" cy="3521075"/>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eRuXJaimeGirl3112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143000"/>
            <a:ext cx="2498725" cy="3727450"/>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14400" y="952500"/>
            <a:ext cx="533400"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3132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algn="l"/>
            <a:r>
              <a:rPr lang="en-US" u="sng" dirty="0"/>
              <a:t>Eyes</a:t>
            </a:r>
          </a:p>
        </p:txBody>
      </p:sp>
      <p:pic>
        <p:nvPicPr>
          <p:cNvPr id="152588" name="Picture 12"/>
          <p:cNvPicPr>
            <a:picLocks noGrp="1" noChangeAspect="1" noChangeArrowheads="1"/>
          </p:cNvPicPr>
          <p:nvPr>
            <p:ph idx="1"/>
          </p:nvPr>
        </p:nvPicPr>
        <p:blipFill>
          <a:blip r:embed="rId3" cstate="print"/>
          <a:srcRect/>
          <a:stretch>
            <a:fillRect/>
          </a:stretch>
        </p:blipFill>
        <p:spPr>
          <a:xfrm>
            <a:off x="1828800" y="1676400"/>
            <a:ext cx="4572000" cy="3657600"/>
          </a:xfrm>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9/3/2011</a:t>
            </a:r>
            <a:endParaRPr lang="en-US" altLang="en-US"/>
          </a:p>
        </p:txBody>
      </p:sp>
      <p:sp>
        <p:nvSpPr>
          <p:cNvPr id="4" name="Footer Placeholder 3"/>
          <p:cNvSpPr>
            <a:spLocks noGrp="1"/>
          </p:cNvSpPr>
          <p:nvPr>
            <p:ph type="ftr" sz="quarter" idx="11"/>
          </p:nvPr>
        </p:nvSpPr>
        <p:spPr/>
        <p:txBody>
          <a:bodyPr/>
          <a:lstStyle/>
          <a:p>
            <a:r>
              <a:rPr lang="en-US" altLang="en-US"/>
              <a:t>Aby Breed Seminar</a:t>
            </a:r>
          </a:p>
        </p:txBody>
      </p:sp>
      <p:sp>
        <p:nvSpPr>
          <p:cNvPr id="5" name="Slide Number Placeholder 4"/>
          <p:cNvSpPr>
            <a:spLocks noGrp="1"/>
          </p:cNvSpPr>
          <p:nvPr>
            <p:ph type="sldNum" sz="quarter" idx="12"/>
          </p:nvPr>
        </p:nvSpPr>
        <p:spPr/>
        <p:txBody>
          <a:bodyPr/>
          <a:lstStyle/>
          <a:p>
            <a:fld id="{5F0678AF-4473-4D66-B78A-CBDB4EE46968}" type="slidenum">
              <a:rPr lang="en-US" altLang="en-US"/>
              <a:pPr/>
              <a:t>62</a:t>
            </a:fld>
            <a:endParaRPr lang="en-US" altLang="en-US"/>
          </a:p>
        </p:txBody>
      </p:sp>
      <p:sp>
        <p:nvSpPr>
          <p:cNvPr id="21506" name="Rectangle 2"/>
          <p:cNvSpPr>
            <a:spLocks noGrp="1" noChangeArrowheads="1"/>
          </p:cNvSpPr>
          <p:nvPr>
            <p:ph type="title"/>
          </p:nvPr>
        </p:nvSpPr>
        <p:spPr>
          <a:xfrm>
            <a:off x="762000" y="304800"/>
            <a:ext cx="7772400" cy="4343400"/>
          </a:xfrm>
        </p:spPr>
        <p:txBody>
          <a:bodyPr>
            <a:normAutofit fontScale="90000"/>
          </a:bodyPr>
          <a:lstStyle/>
          <a:p>
            <a:r>
              <a:rPr lang="en-US" sz="4000" u="sng" dirty="0">
                <a:latin typeface="Lucida Sans" panose="020B0602030504020204" pitchFamily="34" charset="0"/>
              </a:rPr>
              <a:t>Eye Color</a:t>
            </a:r>
            <a:r>
              <a:rPr lang="en-US" sz="4000" dirty="0">
                <a:latin typeface="Lucida Sans" panose="020B0602030504020204" pitchFamily="34" charset="0"/>
              </a:rPr>
              <a:t>:</a:t>
            </a:r>
            <a:r>
              <a:rPr lang="en-US" dirty="0">
                <a:latin typeface="Lucida Sans" panose="020B0602030504020204" pitchFamily="34" charset="0"/>
              </a:rPr>
              <a:t>	</a:t>
            </a:r>
            <a:br>
              <a:rPr lang="en-US" dirty="0">
                <a:latin typeface="Lucida Sans" panose="020B0602030504020204" pitchFamily="34" charset="0"/>
              </a:rPr>
            </a:br>
            <a:br>
              <a:rPr lang="en-US" dirty="0">
                <a:latin typeface="Lucida Sans" panose="020B0602030504020204" pitchFamily="34" charset="0"/>
              </a:rPr>
            </a:br>
            <a:br>
              <a:rPr lang="en-US" dirty="0">
                <a:latin typeface="Lucida Sans" panose="020B0602030504020204" pitchFamily="34" charset="0"/>
              </a:rPr>
            </a:br>
            <a:r>
              <a:rPr lang="en-US" sz="3600" dirty="0">
                <a:latin typeface="Lucida Sans" panose="020B0602030504020204" pitchFamily="34" charset="0"/>
              </a:rPr>
              <a:t>Eye color to be “gold, copper, green or hazel.”  Green eyes are seen in both the </a:t>
            </a:r>
            <a:r>
              <a:rPr lang="en-US" sz="3600" dirty="0" err="1">
                <a:latin typeface="Lucida Sans" panose="020B0602030504020204" pitchFamily="34" charset="0"/>
              </a:rPr>
              <a:t>rufused</a:t>
            </a:r>
            <a:r>
              <a:rPr lang="en-US" sz="3600" dirty="0">
                <a:latin typeface="Lucida Sans" panose="020B0602030504020204" pitchFamily="34" charset="0"/>
              </a:rPr>
              <a:t> and non-</a:t>
            </a:r>
            <a:r>
              <a:rPr lang="en-US" sz="3600" dirty="0" err="1">
                <a:latin typeface="Lucida Sans" panose="020B0602030504020204" pitchFamily="34" charset="0"/>
              </a:rPr>
              <a:t>rufused</a:t>
            </a:r>
            <a:r>
              <a:rPr lang="en-US" sz="3600" dirty="0">
                <a:latin typeface="Lucida Sans" panose="020B0602030504020204" pitchFamily="34" charset="0"/>
              </a:rPr>
              <a:t>/Silver </a:t>
            </a:r>
            <a:r>
              <a:rPr lang="en-US" sz="3600" dirty="0" err="1">
                <a:latin typeface="Lucida Sans" panose="020B0602030504020204" pitchFamily="34" charset="0"/>
              </a:rPr>
              <a:t>Abys</a:t>
            </a:r>
            <a:r>
              <a:rPr lang="en-US" sz="3600" dirty="0">
                <a:latin typeface="Lucida Sans" panose="020B0602030504020204" pitchFamily="34" charset="0"/>
              </a:rPr>
              <a:t>.</a:t>
            </a:r>
            <a:r>
              <a:rPr lang="en-US" dirty="0"/>
              <a:t>  </a:t>
            </a:r>
          </a:p>
        </p:txBody>
      </p:sp>
    </p:spTree>
    <p:extLst>
      <p:ext uri="{BB962C8B-B14F-4D97-AF65-F5344CB8AC3E}">
        <p14:creationId xmlns:p14="http://schemas.microsoft.com/office/powerpoint/2010/main" val="3212749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algn="l"/>
            <a:r>
              <a:rPr lang="en-US" u="sng" dirty="0"/>
              <a:t>Breed Standard</a:t>
            </a:r>
            <a:r>
              <a:rPr lang="en-US" sz="4000" dirty="0"/>
              <a:t> </a:t>
            </a:r>
          </a:p>
        </p:txBody>
      </p:sp>
      <p:sp>
        <p:nvSpPr>
          <p:cNvPr id="52227" name="Rectangle 3"/>
          <p:cNvSpPr>
            <a:spLocks noGrp="1" noChangeArrowheads="1"/>
          </p:cNvSpPr>
          <p:nvPr>
            <p:ph idx="1"/>
          </p:nvPr>
        </p:nvSpPr>
        <p:spPr/>
        <p:txBody>
          <a:bodyPr/>
          <a:lstStyle/>
          <a:p>
            <a:pPr>
              <a:lnSpc>
                <a:spcPct val="90000"/>
              </a:lnSpc>
            </a:pPr>
            <a:r>
              <a:rPr lang="en-US" sz="4000" b="1" dirty="0"/>
              <a:t>Muzzle</a:t>
            </a:r>
            <a:r>
              <a:rPr lang="en-US" sz="4000" dirty="0"/>
              <a:t> (5 points)</a:t>
            </a:r>
          </a:p>
          <a:p>
            <a:pPr lvl="1">
              <a:lnSpc>
                <a:spcPct val="90000"/>
              </a:lnSpc>
            </a:pPr>
            <a:r>
              <a:rPr lang="en-US" sz="3600" dirty="0"/>
              <a:t>Rounded contours</a:t>
            </a:r>
          </a:p>
          <a:p>
            <a:pPr lvl="1">
              <a:lnSpc>
                <a:spcPct val="90000"/>
              </a:lnSpc>
            </a:pPr>
            <a:r>
              <a:rPr lang="en-US" sz="3600" dirty="0"/>
              <a:t>Full chin</a:t>
            </a:r>
          </a:p>
          <a:p>
            <a:pPr lvl="1">
              <a:lnSpc>
                <a:spcPct val="90000"/>
              </a:lnSpc>
            </a:pPr>
            <a:r>
              <a:rPr lang="en-US" sz="3600" dirty="0"/>
              <a:t>Perpendicular with nose</a:t>
            </a:r>
          </a:p>
          <a:p>
            <a:pPr lvl="1">
              <a:lnSpc>
                <a:spcPct val="90000"/>
              </a:lnSpc>
            </a:pPr>
            <a:r>
              <a:rPr lang="en-US" sz="3600" b="1" dirty="0"/>
              <a:t>No</a:t>
            </a:r>
            <a:r>
              <a:rPr lang="en-US" sz="3600" dirty="0"/>
              <a:t> pointiness, snippiness, foxiness</a:t>
            </a:r>
          </a:p>
          <a:p>
            <a:pPr lvl="1">
              <a:lnSpc>
                <a:spcPct val="90000"/>
              </a:lnSpc>
            </a:pPr>
            <a:r>
              <a:rPr lang="en-US" sz="3600" b="1" dirty="0"/>
              <a:t>No</a:t>
            </a:r>
            <a:r>
              <a:rPr lang="en-US" sz="3600" dirty="0"/>
              <a:t> whisker pinch</a:t>
            </a:r>
          </a:p>
          <a:p>
            <a:pPr lvl="1">
              <a:lnSpc>
                <a:spcPct val="90000"/>
              </a:lnSpc>
            </a:pPr>
            <a:r>
              <a:rPr lang="en-US" sz="3600" b="1" dirty="0"/>
              <a:t>Not</a:t>
            </a:r>
            <a:r>
              <a:rPr lang="en-US" sz="3600" dirty="0"/>
              <a:t> squared like the ASH</a:t>
            </a:r>
            <a:endParaRPr lang="en-US" sz="3600" b="1"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p:txBody>
          <a:bodyPr/>
          <a:lstStyle/>
          <a:p>
            <a:r>
              <a:rPr lang="en-US"/>
              <a:t>9/3/2011</a:t>
            </a:r>
            <a:endParaRPr lang="en-US" altLang="en-US"/>
          </a:p>
        </p:txBody>
      </p:sp>
      <p:sp>
        <p:nvSpPr>
          <p:cNvPr id="7" name="Footer Placeholder 3"/>
          <p:cNvSpPr>
            <a:spLocks noGrp="1"/>
          </p:cNvSpPr>
          <p:nvPr>
            <p:ph type="ftr" sz="quarter" idx="11"/>
          </p:nvPr>
        </p:nvSpPr>
        <p:spPr/>
        <p:txBody>
          <a:bodyPr/>
          <a:lstStyle/>
          <a:p>
            <a:r>
              <a:rPr lang="en-US" altLang="en-US"/>
              <a:t>Aby Breed Seminar</a:t>
            </a:r>
          </a:p>
        </p:txBody>
      </p:sp>
      <p:sp>
        <p:nvSpPr>
          <p:cNvPr id="8" name="Slide Number Placeholder 4"/>
          <p:cNvSpPr>
            <a:spLocks noGrp="1"/>
          </p:cNvSpPr>
          <p:nvPr>
            <p:ph type="sldNum" sz="quarter" idx="12"/>
          </p:nvPr>
        </p:nvSpPr>
        <p:spPr/>
        <p:txBody>
          <a:bodyPr/>
          <a:lstStyle/>
          <a:p>
            <a:fld id="{2DC601FB-4C90-4E19-887E-8888122C8276}" type="slidenum">
              <a:rPr lang="en-US" altLang="en-US"/>
              <a:pPr/>
              <a:t>64</a:t>
            </a:fld>
            <a:endParaRPr lang="en-US" altLang="en-US"/>
          </a:p>
        </p:txBody>
      </p:sp>
      <p:sp>
        <p:nvSpPr>
          <p:cNvPr id="13314" name="Rectangle 2"/>
          <p:cNvSpPr>
            <a:spLocks noGrp="1" noChangeArrowheads="1"/>
          </p:cNvSpPr>
          <p:nvPr>
            <p:ph type="title"/>
          </p:nvPr>
        </p:nvSpPr>
        <p:spPr>
          <a:xfrm>
            <a:off x="685800" y="304800"/>
            <a:ext cx="7772400" cy="1143000"/>
          </a:xfrm>
        </p:spPr>
        <p:txBody>
          <a:bodyPr/>
          <a:lstStyle/>
          <a:p>
            <a:r>
              <a:rPr lang="en-US">
                <a:latin typeface="Lucida Sans" panose="020B0602030504020204" pitchFamily="34" charset="0"/>
              </a:rPr>
              <a:t>The Muzzle:</a:t>
            </a:r>
          </a:p>
        </p:txBody>
      </p:sp>
      <p:sp>
        <p:nvSpPr>
          <p:cNvPr id="13317" name="Text Box 5"/>
          <p:cNvSpPr txBox="1">
            <a:spLocks noChangeArrowheads="1"/>
          </p:cNvSpPr>
          <p:nvPr/>
        </p:nvSpPr>
        <p:spPr bwMode="auto">
          <a:xfrm>
            <a:off x="6553200" y="5105400"/>
            <a:ext cx="198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ClrTx/>
              <a:buSzTx/>
              <a:buFontTx/>
              <a:buNone/>
            </a:pPr>
            <a:r>
              <a:rPr lang="en-US" sz="3200"/>
              <a:t>5 points</a:t>
            </a:r>
          </a:p>
        </p:txBody>
      </p:sp>
      <p:sp>
        <p:nvSpPr>
          <p:cNvPr id="13318" name="Text Box 6"/>
          <p:cNvSpPr txBox="1">
            <a:spLocks noChangeArrowheads="1"/>
          </p:cNvSpPr>
          <p:nvPr/>
        </p:nvSpPr>
        <p:spPr bwMode="auto">
          <a:xfrm>
            <a:off x="609600" y="1981200"/>
            <a:ext cx="304800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spcBef>
                <a:spcPct val="0"/>
              </a:spcBef>
              <a:defRPr sz="2400">
                <a:solidFill>
                  <a:schemeClr val="tx1"/>
                </a:solidFill>
                <a:latin typeface="Times New Roman" panose="02020603050405020304" pitchFamily="18" charset="0"/>
              </a:defRPr>
            </a:lvl1pPr>
            <a:lvl2pPr algn="l" eaLnBrk="0" hangingPunct="0">
              <a:spcBef>
                <a:spcPct val="0"/>
              </a:spcBef>
              <a:defRPr sz="2400">
                <a:solidFill>
                  <a:schemeClr val="tx1"/>
                </a:solidFill>
                <a:latin typeface="Times New Roman" panose="02020603050405020304" pitchFamily="18" charset="0"/>
              </a:defRPr>
            </a:lvl2pPr>
            <a:lvl3pPr algn="l" eaLnBrk="0" hangingPunct="0">
              <a:spcBef>
                <a:spcPct val="0"/>
              </a:spcBef>
              <a:defRPr sz="2400">
                <a:solidFill>
                  <a:schemeClr val="tx1"/>
                </a:solidFill>
                <a:latin typeface="Times New Roman" panose="02020603050405020304" pitchFamily="18" charset="0"/>
              </a:defRPr>
            </a:lvl3pPr>
            <a:lvl4pPr algn="l" eaLnBrk="0" hangingPunct="0">
              <a:spcBef>
                <a:spcPct val="0"/>
              </a:spcBef>
              <a:defRPr sz="2400">
                <a:solidFill>
                  <a:schemeClr val="tx1"/>
                </a:solidFill>
                <a:latin typeface="Times New Roman" panose="02020603050405020304" pitchFamily="18" charset="0"/>
              </a:defRPr>
            </a:lvl4pPr>
            <a:lvl5pPr algn="l" eaLnBrk="0" hangingPunct="0">
              <a:spcBef>
                <a:spcPct val="0"/>
              </a:spcBef>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sz="2600">
                <a:solidFill>
                  <a:schemeClr val="tx2"/>
                </a:solidFill>
                <a:latin typeface="Arial" panose="020B0604020202020204" pitchFamily="34" charset="0"/>
              </a:rPr>
              <a:t>No evidence of snippiness, foxy appearance or whisker pinch</a:t>
            </a:r>
          </a:p>
        </p:txBody>
      </p:sp>
      <p:pic>
        <p:nvPicPr>
          <p:cNvPr id="13322" name="Picture 10" descr="maggie_head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485900"/>
            <a:ext cx="346075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564961"/>
      </p:ext>
    </p:extLst>
  </p:cSld>
  <p:clrMapOvr>
    <a:masterClrMapping/>
  </p:clrMapOvr>
  <p:transition advTm="2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algn="l"/>
            <a:r>
              <a:rPr lang="en-US" u="sng" dirty="0"/>
              <a:t>Muzzle</a:t>
            </a:r>
          </a:p>
        </p:txBody>
      </p:sp>
      <p:graphicFrame>
        <p:nvGraphicFramePr>
          <p:cNvPr id="155655" name="Object 7"/>
          <p:cNvGraphicFramePr>
            <a:graphicFrameLocks noGrp="1" noChangeAspect="1"/>
          </p:cNvGraphicFramePr>
          <p:nvPr>
            <p:ph sz="half" idx="1"/>
          </p:nvPr>
        </p:nvGraphicFramePr>
        <p:xfrm>
          <a:off x="457200" y="1941513"/>
          <a:ext cx="4038600" cy="3843337"/>
        </p:xfrm>
        <a:graphic>
          <a:graphicData uri="http://schemas.openxmlformats.org/presentationml/2006/ole">
            <mc:AlternateContent xmlns:mc="http://schemas.openxmlformats.org/markup-compatibility/2006">
              <mc:Choice xmlns:v="urn:schemas-microsoft-com:vml" Requires="v">
                <p:oleObj spid="_x0000_s155794" name="Bitmap Image" r:id="rId4" imgW="4282811" imgH="4077053" progId="PBrush">
                  <p:embed/>
                </p:oleObj>
              </mc:Choice>
              <mc:Fallback>
                <p:oleObj name="Bitmap Image" r:id="rId4" imgW="4282811" imgH="4077053" progId="PBrush">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941513"/>
                        <a:ext cx="4038600" cy="384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5663" name="Picture 15"/>
          <p:cNvPicPr>
            <a:picLocks noGrp="1" noChangeAspect="1" noChangeArrowheads="1"/>
          </p:cNvPicPr>
          <p:nvPr>
            <p:ph sz="quarter" idx="2"/>
          </p:nvPr>
        </p:nvPicPr>
        <p:blipFill>
          <a:blip r:embed="rId6" cstate="print"/>
          <a:srcRect/>
          <a:stretch>
            <a:fillRect/>
          </a:stretch>
        </p:blipFill>
        <p:spPr>
          <a:xfrm>
            <a:off x="4800600" y="3810000"/>
            <a:ext cx="3200400" cy="2586037"/>
          </a:xfrm>
          <a:noFill/>
          <a:ln/>
        </p:spPr>
      </p:pic>
      <p:sp>
        <p:nvSpPr>
          <p:cNvPr id="2" name="Content Placeholder 1"/>
          <p:cNvSpPr>
            <a:spLocks noGrp="1"/>
          </p:cNvSpPr>
          <p:nvPr>
            <p:ph sz="quarter" idx="3"/>
          </p:nvPr>
        </p:nvSpPr>
        <p:spPr/>
        <p:txBody>
          <a:bodyPr/>
          <a:lstStyle/>
          <a:p>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algn="l"/>
            <a:r>
              <a:rPr lang="en-US" u="sng" dirty="0"/>
              <a:t>Breed Standard</a:t>
            </a:r>
            <a:r>
              <a:rPr lang="en-US" sz="4000" dirty="0"/>
              <a:t> </a:t>
            </a:r>
          </a:p>
        </p:txBody>
      </p:sp>
      <p:sp>
        <p:nvSpPr>
          <p:cNvPr id="56323" name="Rectangle 3"/>
          <p:cNvSpPr>
            <a:spLocks noGrp="1" noChangeArrowheads="1"/>
          </p:cNvSpPr>
          <p:nvPr>
            <p:ph type="body" sz="half" idx="1"/>
          </p:nvPr>
        </p:nvSpPr>
        <p:spPr/>
        <p:txBody>
          <a:bodyPr/>
          <a:lstStyle/>
          <a:p>
            <a:r>
              <a:rPr lang="en-US" sz="4000" b="1" dirty="0"/>
              <a:t>Profile</a:t>
            </a:r>
          </a:p>
          <a:p>
            <a:pPr lvl="1"/>
            <a:r>
              <a:rPr lang="en-US" sz="3600" dirty="0"/>
              <a:t>Gentle curved transition between brow, nose and muzzle.</a:t>
            </a:r>
          </a:p>
          <a:p>
            <a:pPr lvl="1"/>
            <a:r>
              <a:rPr lang="en-US" sz="3600" b="1" dirty="0"/>
              <a:t>No</a:t>
            </a:r>
            <a:r>
              <a:rPr lang="en-US" sz="3600" dirty="0"/>
              <a:t> flat planes</a:t>
            </a:r>
          </a:p>
          <a:p>
            <a:pPr marL="457200" lvl="1" indent="0">
              <a:buNone/>
            </a:pPr>
            <a:endParaRPr lang="en-US" sz="3600" dirty="0"/>
          </a:p>
          <a:p>
            <a:pPr lvl="1"/>
            <a:endParaRPr lang="en-US" sz="2400" dirty="0"/>
          </a:p>
          <a:p>
            <a:pPr lvl="1">
              <a:buFontTx/>
              <a:buNone/>
            </a:pPr>
            <a:endParaRPr lang="en-US" sz="2400" b="1" dirty="0"/>
          </a:p>
        </p:txBody>
      </p:sp>
      <p:graphicFrame>
        <p:nvGraphicFramePr>
          <p:cNvPr id="56324" name="Object 4"/>
          <p:cNvGraphicFramePr>
            <a:graphicFrameLocks noGrp="1" noChangeAspect="1"/>
          </p:cNvGraphicFramePr>
          <p:nvPr>
            <p:ph sz="half" idx="2"/>
            <p:extLst>
              <p:ext uri="{D42A27DB-BD31-4B8C-83A1-F6EECF244321}">
                <p14:modId xmlns:p14="http://schemas.microsoft.com/office/powerpoint/2010/main" val="3345210308"/>
              </p:ext>
            </p:extLst>
          </p:nvPr>
        </p:nvGraphicFramePr>
        <p:xfrm>
          <a:off x="4724400" y="2209800"/>
          <a:ext cx="4038600" cy="2522831"/>
        </p:xfrm>
        <a:graphic>
          <a:graphicData uri="http://schemas.openxmlformats.org/presentationml/2006/ole">
            <mc:AlternateContent xmlns:mc="http://schemas.openxmlformats.org/markup-compatibility/2006">
              <mc:Choice xmlns:v="urn:schemas-microsoft-com:vml" Requires="v">
                <p:oleObj spid="_x0000_s56463" name="Bitmap Image" r:id="rId4" imgW="2714760" imgH="1695600" progId="Paint.Picture">
                  <p:embed/>
                </p:oleObj>
              </mc:Choice>
              <mc:Fallback>
                <p:oleObj name="Bitmap Image" r:id="rId4" imgW="2714760" imgH="1695600" progId="Paint.Picture">
                  <p:embed/>
                  <p:pic>
                    <p:nvPicPr>
                      <p:cNvPr id="0" name="Picture 4"/>
                      <p:cNvPicPr>
                        <a:picLocks noChangeAspect="1" noChangeArrowheads="1"/>
                      </p:cNvPicPr>
                      <p:nvPr/>
                    </p:nvPicPr>
                    <p:blipFill>
                      <a:blip r:embed="rId5"/>
                      <a:srcRect/>
                      <a:stretch>
                        <a:fillRect/>
                      </a:stretch>
                    </p:blipFill>
                    <p:spPr bwMode="auto">
                      <a:xfrm>
                        <a:off x="4724400" y="2209800"/>
                        <a:ext cx="4038600" cy="2522831"/>
                      </a:xfrm>
                      <a:prstGeom prst="rect">
                        <a:avLst/>
                      </a:prstGeom>
                      <a:noFill/>
                      <a:ln>
                        <a:noFill/>
                      </a:ln>
                      <a:effectLst/>
                      <a:extLst/>
                    </p:spPr>
                  </p:pic>
                </p:oleObj>
              </mc:Fallback>
            </mc:AlternateContent>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sz="half" idx="10"/>
          </p:nvPr>
        </p:nvSpPr>
        <p:spPr/>
        <p:txBody>
          <a:bodyPr/>
          <a:lstStyle/>
          <a:p>
            <a:r>
              <a:rPr lang="en-US"/>
              <a:t>9/3/2011</a:t>
            </a:r>
            <a:endParaRPr lang="en-US" altLang="en-US"/>
          </a:p>
        </p:txBody>
      </p:sp>
      <p:sp>
        <p:nvSpPr>
          <p:cNvPr id="8" name="Footer Placeholder 3"/>
          <p:cNvSpPr>
            <a:spLocks noGrp="1"/>
          </p:cNvSpPr>
          <p:nvPr>
            <p:ph type="ftr" sz="quarter" idx="11"/>
          </p:nvPr>
        </p:nvSpPr>
        <p:spPr/>
        <p:txBody>
          <a:bodyPr/>
          <a:lstStyle/>
          <a:p>
            <a:r>
              <a:rPr lang="en-US" altLang="en-US"/>
              <a:t>Aby Breed Seminar</a:t>
            </a:r>
          </a:p>
        </p:txBody>
      </p:sp>
      <p:sp>
        <p:nvSpPr>
          <p:cNvPr id="9" name="Slide Number Placeholder 4"/>
          <p:cNvSpPr>
            <a:spLocks noGrp="1"/>
          </p:cNvSpPr>
          <p:nvPr>
            <p:ph type="sldNum" sz="quarter" idx="12"/>
          </p:nvPr>
        </p:nvSpPr>
        <p:spPr/>
        <p:txBody>
          <a:bodyPr/>
          <a:lstStyle/>
          <a:p>
            <a:fld id="{7A7B4D2D-6DC6-4404-A815-93B99956DE95}" type="slidenum">
              <a:rPr lang="en-US" altLang="en-US"/>
              <a:pPr/>
              <a:t>67</a:t>
            </a:fld>
            <a:endParaRPr lang="en-US" altLang="en-US"/>
          </a:p>
        </p:txBody>
      </p:sp>
      <p:sp>
        <p:nvSpPr>
          <p:cNvPr id="12290" name="Rectangle 2"/>
          <p:cNvSpPr>
            <a:spLocks noGrp="1" noChangeArrowheads="1"/>
          </p:cNvSpPr>
          <p:nvPr>
            <p:ph type="title"/>
          </p:nvPr>
        </p:nvSpPr>
        <p:spPr>
          <a:xfrm>
            <a:off x="457200" y="304800"/>
            <a:ext cx="8229600" cy="1143000"/>
          </a:xfrm>
        </p:spPr>
        <p:txBody>
          <a:bodyPr/>
          <a:lstStyle/>
          <a:p>
            <a:r>
              <a:rPr lang="en-US" dirty="0">
                <a:latin typeface="Lucida Sans" panose="020B0602030504020204" pitchFamily="34" charset="0"/>
              </a:rPr>
              <a:t>The </a:t>
            </a:r>
            <a:r>
              <a:rPr lang="en-US" dirty="0" err="1">
                <a:latin typeface="Lucida Sans" panose="020B0602030504020204" pitchFamily="34" charset="0"/>
              </a:rPr>
              <a:t>Aby</a:t>
            </a:r>
            <a:r>
              <a:rPr lang="en-US" dirty="0">
                <a:latin typeface="Lucida Sans" panose="020B0602030504020204" pitchFamily="34" charset="0"/>
              </a:rPr>
              <a:t> profile:</a:t>
            </a:r>
          </a:p>
        </p:txBody>
      </p:sp>
      <p:sp>
        <p:nvSpPr>
          <p:cNvPr id="12297" name="Text Box 9"/>
          <p:cNvSpPr txBox="1">
            <a:spLocks noChangeArrowheads="1"/>
          </p:cNvSpPr>
          <p:nvPr/>
        </p:nvSpPr>
        <p:spPr bwMode="auto">
          <a:xfrm>
            <a:off x="381000" y="2646362"/>
            <a:ext cx="4038600" cy="329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ClrTx/>
              <a:buSzTx/>
              <a:buFontTx/>
              <a:buNone/>
            </a:pPr>
            <a:r>
              <a:rPr lang="en-US" sz="2800" u="sng">
                <a:solidFill>
                  <a:schemeClr val="tx1"/>
                </a:solidFill>
                <a:latin typeface="Lucida Sans" panose="020B0602030504020204" pitchFamily="34" charset="0"/>
              </a:rPr>
              <a:t>No flat</a:t>
            </a:r>
            <a:r>
              <a:rPr lang="en-US" sz="2800">
                <a:solidFill>
                  <a:schemeClr val="tx1"/>
                </a:solidFill>
                <a:latin typeface="Lucida Sans" panose="020B0602030504020204" pitchFamily="34" charset="0"/>
              </a:rPr>
              <a:t> planes…</a:t>
            </a:r>
          </a:p>
          <a:p>
            <a:pPr algn="l" eaLnBrk="0" hangingPunct="0">
              <a:spcBef>
                <a:spcPct val="50000"/>
              </a:spcBef>
              <a:buClrTx/>
              <a:buSzTx/>
              <a:buFontTx/>
              <a:buNone/>
            </a:pPr>
            <a:r>
              <a:rPr lang="en-US" sz="2800" u="sng">
                <a:solidFill>
                  <a:schemeClr val="tx1"/>
                </a:solidFill>
                <a:latin typeface="Lucida Sans" panose="020B0602030504020204" pitchFamily="34" charset="0"/>
              </a:rPr>
              <a:t>Gently</a:t>
            </a:r>
            <a:r>
              <a:rPr lang="en-US" sz="2800">
                <a:solidFill>
                  <a:schemeClr val="tx1"/>
                </a:solidFill>
                <a:latin typeface="Lucida Sans" panose="020B0602030504020204" pitchFamily="34" charset="0"/>
              </a:rPr>
              <a:t> curving…</a:t>
            </a:r>
          </a:p>
          <a:p>
            <a:pPr algn="l" eaLnBrk="0" hangingPunct="0">
              <a:spcBef>
                <a:spcPct val="50000"/>
              </a:spcBef>
              <a:buClrTx/>
              <a:buSzTx/>
              <a:buFontTx/>
              <a:buNone/>
            </a:pPr>
            <a:r>
              <a:rPr lang="en-US" sz="2800" u="sng">
                <a:solidFill>
                  <a:schemeClr val="tx1"/>
                </a:solidFill>
                <a:latin typeface="Lucida Sans" panose="020B0602030504020204" pitchFamily="34" charset="0"/>
              </a:rPr>
              <a:t>Curved</a:t>
            </a:r>
            <a:r>
              <a:rPr lang="en-US" sz="2800">
                <a:solidFill>
                  <a:schemeClr val="tx1"/>
                </a:solidFill>
                <a:latin typeface="Lucida Sans" panose="020B0602030504020204" pitchFamily="34" charset="0"/>
              </a:rPr>
              <a:t> transition between brow, nose and muzzle...</a:t>
            </a:r>
          </a:p>
          <a:p>
            <a:pPr algn="l" eaLnBrk="0" hangingPunct="0">
              <a:spcBef>
                <a:spcPct val="50000"/>
              </a:spcBef>
              <a:buClrTx/>
              <a:buSzTx/>
              <a:buFontTx/>
              <a:buNone/>
            </a:pPr>
            <a:endParaRPr lang="en-US" sz="2800">
              <a:solidFill>
                <a:schemeClr val="tx1"/>
              </a:solidFill>
              <a:latin typeface="Lucida Sans" panose="020B0602030504020204" pitchFamily="34" charset="0"/>
            </a:endParaRPr>
          </a:p>
        </p:txBody>
      </p:sp>
      <p:pic>
        <p:nvPicPr>
          <p:cNvPr id="12298" name="Picture 10" descr="scan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2722562"/>
            <a:ext cx="3929063" cy="3028950"/>
          </a:xfrm>
          <a:prstGeom prst="rect">
            <a:avLst/>
          </a:prstGeom>
          <a:noFill/>
          <a:extLst>
            <a:ext uri="{909E8E84-426E-40DD-AFC4-6F175D3DCCD1}">
              <a14:hiddenFill xmlns:a14="http://schemas.microsoft.com/office/drawing/2010/main">
                <a:solidFill>
                  <a:srgbClr val="FFFFFF"/>
                </a:solidFill>
              </a14:hiddenFill>
            </a:ext>
          </a:extLst>
        </p:spPr>
      </p:pic>
      <p:sp>
        <p:nvSpPr>
          <p:cNvPr id="12299" name="Line 11"/>
          <p:cNvSpPr>
            <a:spLocks noChangeShapeType="1"/>
          </p:cNvSpPr>
          <p:nvPr/>
        </p:nvSpPr>
        <p:spPr bwMode="auto">
          <a:xfrm flipH="1">
            <a:off x="6019800" y="1884362"/>
            <a:ext cx="530225" cy="1216025"/>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0" name="Line 12"/>
          <p:cNvSpPr>
            <a:spLocks noChangeShapeType="1"/>
          </p:cNvSpPr>
          <p:nvPr/>
        </p:nvSpPr>
        <p:spPr bwMode="auto">
          <a:xfrm>
            <a:off x="6629400" y="1884362"/>
            <a:ext cx="304800" cy="10668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293978893"/>
      </p:ext>
    </p:extLst>
  </p:cSld>
  <p:clrMapOvr>
    <a:masterClrMapping/>
  </p:clrMapOvr>
  <p:transition advTm="448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979" name="Object 3"/>
          <p:cNvGraphicFramePr>
            <a:graphicFrameLocks noGrp="1" noChangeAspect="1"/>
          </p:cNvGraphicFramePr>
          <p:nvPr>
            <p:ph sz="half" idx="1"/>
          </p:nvPr>
        </p:nvGraphicFramePr>
        <p:xfrm>
          <a:off x="533400" y="2590800"/>
          <a:ext cx="3705225" cy="3257550"/>
        </p:xfrm>
        <a:graphic>
          <a:graphicData uri="http://schemas.openxmlformats.org/presentationml/2006/ole">
            <mc:AlternateContent xmlns:mc="http://schemas.openxmlformats.org/markup-compatibility/2006">
              <mc:Choice xmlns:v="urn:schemas-microsoft-com:vml" Requires="v">
                <p:oleObj spid="_x0000_s127118" name="Bitmap Image" r:id="rId4" imgW="3704762" imgH="3258005" progId="PBrush">
                  <p:embed/>
                </p:oleObj>
              </mc:Choice>
              <mc:Fallback>
                <p:oleObj name="Bitmap Image" r:id="rId4" imgW="3704762" imgH="3258005"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590800"/>
                        <a:ext cx="3705225" cy="3257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6986" name="Picture 10"/>
          <p:cNvPicPr>
            <a:picLocks noGrp="1" noChangeAspect="1" noChangeArrowheads="1"/>
          </p:cNvPicPr>
          <p:nvPr>
            <p:ph sz="half" idx="2"/>
          </p:nvPr>
        </p:nvPicPr>
        <p:blipFill>
          <a:blip r:embed="rId6" cstate="print"/>
          <a:srcRect/>
          <a:stretch>
            <a:fillRect/>
          </a:stretch>
        </p:blipFill>
        <p:spPr>
          <a:xfrm>
            <a:off x="4419600" y="1295400"/>
            <a:ext cx="4038600" cy="4117975"/>
          </a:xfrm>
          <a:noFill/>
          <a:ln/>
        </p:spPr>
      </p:pic>
      <p:sp>
        <p:nvSpPr>
          <p:cNvPr id="126988" name="Rectangle 12"/>
          <p:cNvSpPr>
            <a:spLocks noChangeArrowheads="1"/>
          </p:cNvSpPr>
          <p:nvPr/>
        </p:nvSpPr>
        <p:spPr bwMode="auto">
          <a:xfrm>
            <a:off x="762000" y="381000"/>
            <a:ext cx="2819400" cy="762000"/>
          </a:xfrm>
          <a:prstGeom prst="rect">
            <a:avLst/>
          </a:prstGeom>
          <a:noFill/>
          <a:ln w="9525">
            <a:noFill/>
            <a:miter lim="800000"/>
            <a:headEnd/>
            <a:tailEnd/>
          </a:ln>
          <a:effectLst/>
        </p:spPr>
        <p:txBody>
          <a:bodyPr>
            <a:spAutoFit/>
          </a:bodyPr>
          <a:lstStyle/>
          <a:p>
            <a:r>
              <a:rPr lang="en-US" sz="4400" u="sng" dirty="0">
                <a:solidFill>
                  <a:schemeClr val="tx2"/>
                </a:solidFill>
              </a:rPr>
              <a:t>Profile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noChangeArrowheads="1"/>
          </p:cNvSpPr>
          <p:nvPr>
            <p:ph type="title"/>
          </p:nvPr>
        </p:nvSpPr>
        <p:spPr>
          <a:xfrm>
            <a:off x="457200" y="274638"/>
            <a:ext cx="4419600" cy="1143000"/>
          </a:xfrm>
        </p:spPr>
        <p:txBody>
          <a:bodyPr/>
          <a:lstStyle/>
          <a:p>
            <a:pPr algn="l"/>
            <a:r>
              <a:rPr lang="en-US" u="sng" dirty="0"/>
              <a:t>Breed Standard</a:t>
            </a:r>
          </a:p>
        </p:txBody>
      </p:sp>
      <p:sp>
        <p:nvSpPr>
          <p:cNvPr id="100354" name="Rectangle 2"/>
          <p:cNvSpPr>
            <a:spLocks noGrp="1" noChangeArrowheads="1"/>
          </p:cNvSpPr>
          <p:nvPr>
            <p:ph idx="1"/>
          </p:nvPr>
        </p:nvSpPr>
        <p:spPr/>
        <p:txBody>
          <a:bodyPr>
            <a:normAutofit lnSpcReduction="10000"/>
          </a:bodyPr>
          <a:lstStyle/>
          <a:p>
            <a:pPr algn="ctr">
              <a:lnSpc>
                <a:spcPct val="90000"/>
              </a:lnSpc>
              <a:buFontTx/>
              <a:buNone/>
            </a:pPr>
            <a:r>
              <a:rPr lang="en-US" sz="4000" u="sng" dirty="0"/>
              <a:t>Body - 35 Total Points</a:t>
            </a:r>
          </a:p>
          <a:p>
            <a:pPr algn="ctr">
              <a:lnSpc>
                <a:spcPct val="90000"/>
              </a:lnSpc>
              <a:buFontTx/>
              <a:buNone/>
            </a:pPr>
            <a:endParaRPr lang="en-US" sz="4000" u="sng" dirty="0"/>
          </a:p>
          <a:p>
            <a:pPr>
              <a:lnSpc>
                <a:spcPct val="90000"/>
              </a:lnSpc>
              <a:buFontTx/>
              <a:buNone/>
            </a:pPr>
            <a:r>
              <a:rPr lang="en-US" dirty="0"/>
              <a:t>	Torso			10</a:t>
            </a:r>
          </a:p>
          <a:p>
            <a:pPr>
              <a:lnSpc>
                <a:spcPct val="90000"/>
              </a:lnSpc>
              <a:buFontTx/>
              <a:buNone/>
            </a:pPr>
            <a:r>
              <a:rPr lang="en-US" dirty="0"/>
              <a:t>	Legs/Feet		10</a:t>
            </a:r>
          </a:p>
          <a:p>
            <a:pPr>
              <a:lnSpc>
                <a:spcPct val="90000"/>
              </a:lnSpc>
              <a:buFontTx/>
              <a:buNone/>
            </a:pPr>
            <a:r>
              <a:rPr lang="en-US" dirty="0"/>
              <a:t>	Tail		  	  5</a:t>
            </a:r>
          </a:p>
          <a:p>
            <a:pPr>
              <a:lnSpc>
                <a:spcPct val="90000"/>
              </a:lnSpc>
              <a:buFontTx/>
              <a:buNone/>
            </a:pPr>
            <a:r>
              <a:rPr lang="en-US" dirty="0"/>
              <a:t>	Boning		  	  5</a:t>
            </a:r>
          </a:p>
          <a:p>
            <a:pPr>
              <a:lnSpc>
                <a:spcPct val="90000"/>
              </a:lnSpc>
              <a:buFontTx/>
              <a:buNone/>
            </a:pPr>
            <a:r>
              <a:rPr lang="en-US" dirty="0"/>
              <a:t>	Musculature	  	  5</a:t>
            </a:r>
          </a:p>
          <a:p>
            <a:pPr>
              <a:lnSpc>
                <a:spcPct val="90000"/>
              </a:lnSpc>
              <a:buFontTx/>
              <a:buNone/>
            </a:pPr>
            <a:r>
              <a:rPr lang="en-US"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8600" y="-152400"/>
            <a:ext cx="4333374" cy="6629400"/>
          </a:xfrm>
        </p:spPr>
        <p:txBody>
          <a:bodyPr>
            <a:normAutofit fontScale="90000"/>
          </a:bodyPr>
          <a:lstStyle/>
          <a:p>
            <a:pPr algn="l"/>
            <a:br>
              <a:rPr lang="en-US" dirty="0"/>
            </a:br>
            <a:br>
              <a:rPr lang="en-US" dirty="0"/>
            </a:br>
            <a:r>
              <a:rPr lang="en-US" b="1" i="1" dirty="0">
                <a:latin typeface="High Tower Text" panose="02040502050506030303" pitchFamily="18" charset="0"/>
              </a:rPr>
              <a:t>There are those who are of the belief that the idea of the Abyssinian being a direct descendant of the sacred cat of Ancient Egypt is only a romantic tale. </a:t>
            </a:r>
            <a:br>
              <a:rPr lang="en-US" b="1" i="1" dirty="0">
                <a:latin typeface="High Tower Text" panose="02040502050506030303" pitchFamily="18" charset="0"/>
              </a:rPr>
            </a:br>
            <a:endParaRPr lang="en-US" b="1" i="1" u="sng" dirty="0">
              <a:latin typeface="High Tower Text" panose="02040502050506030303" pitchFamily="18" charset="0"/>
            </a:endParaRPr>
          </a:p>
        </p:txBody>
      </p:sp>
      <p:sp>
        <p:nvSpPr>
          <p:cNvPr id="11267" name="Rectangle 3"/>
          <p:cNvSpPr>
            <a:spLocks noGrp="1" noChangeArrowheads="1"/>
          </p:cNvSpPr>
          <p:nvPr>
            <p:ph idx="1"/>
          </p:nvPr>
        </p:nvSpPr>
        <p:spPr>
          <a:xfrm>
            <a:off x="228600" y="3352800"/>
            <a:ext cx="8229600" cy="3505200"/>
          </a:xfrm>
        </p:spPr>
        <p:txBody>
          <a:bodyPr/>
          <a:lstStyle/>
          <a:p>
            <a:pPr>
              <a:buFontTx/>
              <a:buNone/>
            </a:pPr>
            <a:r>
              <a:rPr lang="en-US" sz="1400" dirty="0"/>
              <a:t>	</a:t>
            </a:r>
            <a:endParaRPr lang="en-US" sz="3600" dirty="0"/>
          </a:p>
          <a:p>
            <a:pPr>
              <a:lnSpc>
                <a:spcPct val="80000"/>
              </a:lnSpc>
              <a:buFontTx/>
              <a:buNone/>
            </a:pPr>
            <a:r>
              <a:rPr lang="en-US" sz="1600" dirty="0"/>
              <a:t>	</a:t>
            </a:r>
            <a:endParaRPr lang="en-US" sz="1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1974" y="152400"/>
            <a:ext cx="4429626" cy="6653048"/>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l"/>
            <a:r>
              <a:rPr lang="en-US" u="sng" dirty="0"/>
              <a:t>Breed Standard</a:t>
            </a:r>
            <a:r>
              <a:rPr lang="en-US" sz="4000" dirty="0"/>
              <a:t> </a:t>
            </a:r>
          </a:p>
        </p:txBody>
      </p:sp>
      <p:sp>
        <p:nvSpPr>
          <p:cNvPr id="58371" name="Rectangle 3"/>
          <p:cNvSpPr>
            <a:spLocks noGrp="1" noChangeArrowheads="1"/>
          </p:cNvSpPr>
          <p:nvPr>
            <p:ph idx="1"/>
          </p:nvPr>
        </p:nvSpPr>
        <p:spPr>
          <a:xfrm>
            <a:off x="457200" y="1600200"/>
            <a:ext cx="8229600" cy="5257800"/>
          </a:xfrm>
        </p:spPr>
        <p:txBody>
          <a:bodyPr/>
          <a:lstStyle/>
          <a:p>
            <a:r>
              <a:rPr lang="en-US" b="1" dirty="0"/>
              <a:t>Torso</a:t>
            </a:r>
            <a:r>
              <a:rPr lang="en-US" dirty="0"/>
              <a:t> (10 points)</a:t>
            </a:r>
          </a:p>
          <a:p>
            <a:pPr lvl="1"/>
            <a:r>
              <a:rPr lang="en-US" dirty="0"/>
              <a:t>Medium long – Foreign-type</a:t>
            </a:r>
          </a:p>
          <a:p>
            <a:pPr lvl="1"/>
            <a:r>
              <a:rPr lang="en-US" dirty="0"/>
              <a:t>Lithe &amp; graceful balanced with the muscular strength of a fine-motor skilled athlete</a:t>
            </a:r>
          </a:p>
          <a:p>
            <a:pPr lvl="1"/>
            <a:r>
              <a:rPr lang="en-US" dirty="0"/>
              <a:t>Solid</a:t>
            </a:r>
          </a:p>
          <a:p>
            <a:pPr lvl="1"/>
            <a:r>
              <a:rPr lang="en-US" dirty="0"/>
              <a:t>Curved rib cage  (not round)</a:t>
            </a:r>
          </a:p>
          <a:p>
            <a:pPr lvl="1"/>
            <a:r>
              <a:rPr lang="en-US" dirty="0"/>
              <a:t>Slight arch to back (more noticeable sitting)</a:t>
            </a:r>
          </a:p>
          <a:p>
            <a:pPr lvl="1"/>
            <a:r>
              <a:rPr lang="en-US" dirty="0"/>
              <a:t>Level flank</a:t>
            </a:r>
          </a:p>
          <a:p>
            <a:pPr lvl="1"/>
            <a:r>
              <a:rPr lang="en-US" dirty="0"/>
              <a:t>Proportion &amp; balance preferred over size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2"/>
          <p:cNvSpPr>
            <a:spLocks noGrp="1"/>
          </p:cNvSpPr>
          <p:nvPr>
            <p:ph type="dt" sz="half" idx="10"/>
          </p:nvPr>
        </p:nvSpPr>
        <p:spPr/>
        <p:txBody>
          <a:bodyPr/>
          <a:lstStyle/>
          <a:p>
            <a:r>
              <a:rPr lang="en-US"/>
              <a:t>9/3/2011</a:t>
            </a:r>
            <a:endParaRPr lang="en-US" altLang="en-US"/>
          </a:p>
        </p:txBody>
      </p:sp>
      <p:sp>
        <p:nvSpPr>
          <p:cNvPr id="12" name="Footer Placeholder 3"/>
          <p:cNvSpPr>
            <a:spLocks noGrp="1"/>
          </p:cNvSpPr>
          <p:nvPr>
            <p:ph type="ftr" sz="quarter" idx="11"/>
          </p:nvPr>
        </p:nvSpPr>
        <p:spPr/>
        <p:txBody>
          <a:bodyPr/>
          <a:lstStyle/>
          <a:p>
            <a:r>
              <a:rPr lang="en-US" altLang="en-US"/>
              <a:t>Aby Breed Seminar</a:t>
            </a:r>
          </a:p>
        </p:txBody>
      </p:sp>
      <p:sp>
        <p:nvSpPr>
          <p:cNvPr id="13" name="Slide Number Placeholder 4"/>
          <p:cNvSpPr>
            <a:spLocks noGrp="1"/>
          </p:cNvSpPr>
          <p:nvPr>
            <p:ph type="sldNum" sz="quarter" idx="12"/>
          </p:nvPr>
        </p:nvSpPr>
        <p:spPr/>
        <p:txBody>
          <a:bodyPr/>
          <a:lstStyle/>
          <a:p>
            <a:fld id="{56529C10-955D-4481-AC14-D638F5B359EF}" type="slidenum">
              <a:rPr lang="en-US" altLang="en-US"/>
              <a:pPr/>
              <a:t>71</a:t>
            </a:fld>
            <a:endParaRPr lang="en-US" altLang="en-US"/>
          </a:p>
        </p:txBody>
      </p:sp>
      <p:sp>
        <p:nvSpPr>
          <p:cNvPr id="73730" name="Rectangle 2"/>
          <p:cNvSpPr>
            <a:spLocks noGrp="1" noChangeArrowheads="1"/>
          </p:cNvSpPr>
          <p:nvPr>
            <p:ph type="title"/>
          </p:nvPr>
        </p:nvSpPr>
        <p:spPr/>
        <p:txBody>
          <a:bodyPr/>
          <a:lstStyle/>
          <a:p>
            <a:r>
              <a:rPr lang="en-US" sz="4000" u="sng">
                <a:latin typeface="Lucida Sans" panose="020B0602030504020204" pitchFamily="34" charset="0"/>
              </a:rPr>
              <a:t>Torso</a:t>
            </a:r>
            <a:r>
              <a:rPr lang="en-US" sz="4000">
                <a:latin typeface="Lucida Sans" panose="020B0602030504020204" pitchFamily="34" charset="0"/>
              </a:rPr>
              <a:t>:     It’s Hip to be square…</a:t>
            </a:r>
          </a:p>
        </p:txBody>
      </p:sp>
      <p:sp>
        <p:nvSpPr>
          <p:cNvPr id="73732" name="Text Box 4"/>
          <p:cNvSpPr txBox="1">
            <a:spLocks noChangeArrowheads="1"/>
          </p:cNvSpPr>
          <p:nvPr/>
        </p:nvSpPr>
        <p:spPr bwMode="auto">
          <a:xfrm>
            <a:off x="838200" y="1600200"/>
            <a:ext cx="3352800"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ClrTx/>
              <a:buSzTx/>
              <a:buFontTx/>
              <a:buNone/>
            </a:pPr>
            <a:r>
              <a:rPr lang="en-US" sz="2000" dirty="0">
                <a:solidFill>
                  <a:schemeClr val="tx1"/>
                </a:solidFill>
                <a:latin typeface="Lucida Sans" panose="020B0602030504020204" pitchFamily="34" charset="0"/>
              </a:rPr>
              <a:t>Medium long</a:t>
            </a:r>
          </a:p>
          <a:p>
            <a:pPr algn="l" eaLnBrk="0" hangingPunct="0">
              <a:spcBef>
                <a:spcPct val="50000"/>
              </a:spcBef>
              <a:buClrTx/>
              <a:buSzTx/>
              <a:buFontTx/>
              <a:buNone/>
            </a:pPr>
            <a:r>
              <a:rPr lang="en-US" sz="2000" dirty="0">
                <a:solidFill>
                  <a:schemeClr val="tx1"/>
                </a:solidFill>
                <a:latin typeface="Lucida Sans" panose="020B0602030504020204" pitchFamily="34" charset="0"/>
              </a:rPr>
              <a:t>Lithe and graceful</a:t>
            </a:r>
          </a:p>
          <a:p>
            <a:pPr algn="l" eaLnBrk="0" hangingPunct="0">
              <a:spcBef>
                <a:spcPct val="50000"/>
              </a:spcBef>
              <a:buClrTx/>
              <a:buSzTx/>
              <a:buFontTx/>
              <a:buNone/>
            </a:pPr>
            <a:r>
              <a:rPr lang="en-US" sz="2000" dirty="0">
                <a:solidFill>
                  <a:schemeClr val="tx1"/>
                </a:solidFill>
                <a:latin typeface="Lucida Sans" panose="020B0602030504020204" pitchFamily="34" charset="0"/>
              </a:rPr>
              <a:t>Curved (oval) rib cage</a:t>
            </a:r>
          </a:p>
          <a:p>
            <a:pPr algn="l" eaLnBrk="0" hangingPunct="0">
              <a:spcBef>
                <a:spcPct val="50000"/>
              </a:spcBef>
              <a:buClrTx/>
              <a:buSzTx/>
              <a:buFontTx/>
              <a:buNone/>
            </a:pPr>
            <a:r>
              <a:rPr lang="en-US" sz="2000" dirty="0">
                <a:solidFill>
                  <a:schemeClr val="tx1"/>
                </a:solidFill>
                <a:latin typeface="Lucida Sans" panose="020B0602030504020204" pitchFamily="34" charset="0"/>
              </a:rPr>
              <a:t>Back -slightly arched</a:t>
            </a:r>
          </a:p>
          <a:p>
            <a:pPr algn="l" eaLnBrk="0" hangingPunct="0">
              <a:spcBef>
                <a:spcPct val="50000"/>
              </a:spcBef>
              <a:buClrTx/>
              <a:buSzTx/>
              <a:buFontTx/>
              <a:buNone/>
            </a:pPr>
            <a:r>
              <a:rPr lang="en-US" sz="2000" dirty="0">
                <a:solidFill>
                  <a:schemeClr val="tx1"/>
                </a:solidFill>
                <a:latin typeface="Lucida Sans" panose="020B0602030504020204" pitchFamily="34" charset="0"/>
              </a:rPr>
              <a:t>No tuck-up - almost level</a:t>
            </a:r>
          </a:p>
          <a:p>
            <a:pPr algn="l" eaLnBrk="0" hangingPunct="0">
              <a:spcBef>
                <a:spcPct val="50000"/>
              </a:spcBef>
              <a:buClrTx/>
              <a:buSzTx/>
              <a:buFontTx/>
              <a:buNone/>
            </a:pPr>
            <a:r>
              <a:rPr lang="en-US" sz="2000" dirty="0">
                <a:solidFill>
                  <a:schemeClr val="tx1"/>
                </a:solidFill>
                <a:latin typeface="Lucida Sans" panose="020B0602030504020204" pitchFamily="34" charset="0"/>
              </a:rPr>
              <a:t>Balanced</a:t>
            </a:r>
          </a:p>
        </p:txBody>
      </p:sp>
      <p:sp>
        <p:nvSpPr>
          <p:cNvPr id="73734" name="Text Box 6"/>
          <p:cNvSpPr txBox="1">
            <a:spLocks noChangeArrowheads="1"/>
          </p:cNvSpPr>
          <p:nvPr/>
        </p:nvSpPr>
        <p:spPr bwMode="auto">
          <a:xfrm>
            <a:off x="381000" y="5029200"/>
            <a:ext cx="6781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0"/>
              </a:spcBef>
              <a:buClrTx/>
              <a:buSzTx/>
              <a:buFontTx/>
              <a:buNone/>
            </a:pPr>
            <a:r>
              <a:rPr lang="en-US" sz="2000">
                <a:solidFill>
                  <a:schemeClr val="tx1"/>
                </a:solidFill>
                <a:latin typeface="Times New Roman" panose="02020603050405020304" pitchFamily="18" charset="0"/>
              </a:rPr>
              <a:t>Balance in the Abyssinian means that the tail, legs and back should come close to being equal in length very much like a square.  </a:t>
            </a:r>
          </a:p>
        </p:txBody>
      </p:sp>
      <p:sp>
        <p:nvSpPr>
          <p:cNvPr id="73739" name="Text Box 11"/>
          <p:cNvSpPr txBox="1">
            <a:spLocks noChangeArrowheads="1"/>
          </p:cNvSpPr>
          <p:nvPr/>
        </p:nvSpPr>
        <p:spPr bwMode="auto">
          <a:xfrm>
            <a:off x="6172200" y="4495800"/>
            <a:ext cx="2209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buClrTx/>
              <a:buSzTx/>
              <a:buFontTx/>
              <a:buNone/>
            </a:pPr>
            <a:r>
              <a:rPr lang="en-US" sz="3200"/>
              <a:t>10 points</a:t>
            </a:r>
          </a:p>
        </p:txBody>
      </p:sp>
      <p:pic>
        <p:nvPicPr>
          <p:cNvPr id="73740" name="Picture 12" descr="Starbuck_Bod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1752600"/>
            <a:ext cx="3810000" cy="2689225"/>
          </a:xfrm>
          <a:prstGeom prst="rect">
            <a:avLst/>
          </a:prstGeom>
          <a:noFill/>
          <a:extLst>
            <a:ext uri="{909E8E84-426E-40DD-AFC4-6F175D3DCCD1}">
              <a14:hiddenFill xmlns:a14="http://schemas.microsoft.com/office/drawing/2010/main">
                <a:solidFill>
                  <a:srgbClr val="FFFFFF"/>
                </a:solidFill>
              </a14:hiddenFill>
            </a:ext>
          </a:extLst>
        </p:spPr>
      </p:pic>
      <p:sp>
        <p:nvSpPr>
          <p:cNvPr id="73743" name="Line 15"/>
          <p:cNvSpPr>
            <a:spLocks noChangeShapeType="1"/>
          </p:cNvSpPr>
          <p:nvPr/>
        </p:nvSpPr>
        <p:spPr bwMode="auto">
          <a:xfrm flipH="1" flipV="1">
            <a:off x="4419600" y="2286000"/>
            <a:ext cx="99060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44" name="Line 16"/>
          <p:cNvSpPr>
            <a:spLocks noChangeShapeType="1"/>
          </p:cNvSpPr>
          <p:nvPr/>
        </p:nvSpPr>
        <p:spPr bwMode="auto">
          <a:xfrm>
            <a:off x="5410200" y="2819400"/>
            <a:ext cx="0" cy="11430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45" name="Line 17"/>
          <p:cNvSpPr>
            <a:spLocks noChangeShapeType="1"/>
          </p:cNvSpPr>
          <p:nvPr/>
        </p:nvSpPr>
        <p:spPr bwMode="auto">
          <a:xfrm>
            <a:off x="6400800" y="2743200"/>
            <a:ext cx="0" cy="12192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46" name="Freeform 18"/>
          <p:cNvSpPr>
            <a:spLocks/>
          </p:cNvSpPr>
          <p:nvPr/>
        </p:nvSpPr>
        <p:spPr bwMode="auto">
          <a:xfrm rot="-143156">
            <a:off x="5410200" y="2667000"/>
            <a:ext cx="990600" cy="76200"/>
          </a:xfrm>
          <a:custGeom>
            <a:avLst/>
            <a:gdLst>
              <a:gd name="T0" fmla="*/ 0 w 632"/>
              <a:gd name="T1" fmla="*/ 96 h 112"/>
              <a:gd name="T2" fmla="*/ 288 w 632"/>
              <a:gd name="T3" fmla="*/ 0 h 112"/>
              <a:gd name="T4" fmla="*/ 576 w 632"/>
              <a:gd name="T5" fmla="*/ 96 h 112"/>
              <a:gd name="T6" fmla="*/ 624 w 632"/>
              <a:gd name="T7" fmla="*/ 96 h 112"/>
            </a:gdLst>
            <a:ahLst/>
            <a:cxnLst>
              <a:cxn ang="0">
                <a:pos x="T0" y="T1"/>
              </a:cxn>
              <a:cxn ang="0">
                <a:pos x="T2" y="T3"/>
              </a:cxn>
              <a:cxn ang="0">
                <a:pos x="T4" y="T5"/>
              </a:cxn>
              <a:cxn ang="0">
                <a:pos x="T6" y="T7"/>
              </a:cxn>
            </a:cxnLst>
            <a:rect l="0" t="0" r="r" b="b"/>
            <a:pathLst>
              <a:path w="632" h="112">
                <a:moveTo>
                  <a:pt x="0" y="96"/>
                </a:moveTo>
                <a:cubicBezTo>
                  <a:pt x="96" y="48"/>
                  <a:pt x="192" y="0"/>
                  <a:pt x="288" y="0"/>
                </a:cubicBezTo>
                <a:cubicBezTo>
                  <a:pt x="384" y="0"/>
                  <a:pt x="520" y="80"/>
                  <a:pt x="576" y="96"/>
                </a:cubicBezTo>
                <a:cubicBezTo>
                  <a:pt x="632" y="112"/>
                  <a:pt x="616" y="96"/>
                  <a:pt x="624" y="96"/>
                </a:cubicBezTo>
              </a:path>
            </a:pathLst>
          </a:custGeom>
          <a:noFill/>
          <a:ln w="28575"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2849466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sz="half" idx="10"/>
          </p:nvPr>
        </p:nvSpPr>
        <p:spPr/>
        <p:txBody>
          <a:bodyPr/>
          <a:lstStyle/>
          <a:p>
            <a:r>
              <a:rPr lang="en-US"/>
              <a:t>9/3/2011</a:t>
            </a:r>
            <a:endParaRPr lang="en-US" altLang="en-US"/>
          </a:p>
        </p:txBody>
      </p:sp>
      <p:sp>
        <p:nvSpPr>
          <p:cNvPr id="8" name="Footer Placeholder 3"/>
          <p:cNvSpPr>
            <a:spLocks noGrp="1"/>
          </p:cNvSpPr>
          <p:nvPr>
            <p:ph type="ftr" sz="quarter" idx="11"/>
          </p:nvPr>
        </p:nvSpPr>
        <p:spPr/>
        <p:txBody>
          <a:bodyPr/>
          <a:lstStyle/>
          <a:p>
            <a:r>
              <a:rPr lang="en-US" altLang="en-US"/>
              <a:t>Aby Breed Seminar</a:t>
            </a:r>
          </a:p>
        </p:txBody>
      </p:sp>
      <p:sp>
        <p:nvSpPr>
          <p:cNvPr id="9" name="Slide Number Placeholder 4"/>
          <p:cNvSpPr>
            <a:spLocks noGrp="1"/>
          </p:cNvSpPr>
          <p:nvPr>
            <p:ph type="sldNum" sz="quarter" idx="12"/>
          </p:nvPr>
        </p:nvSpPr>
        <p:spPr/>
        <p:txBody>
          <a:bodyPr/>
          <a:lstStyle/>
          <a:p>
            <a:fld id="{0D8B72A6-704D-4F13-9747-C95CE0CB2C40}" type="slidenum">
              <a:rPr lang="en-US" altLang="en-US"/>
              <a:pPr/>
              <a:t>72</a:t>
            </a:fld>
            <a:endParaRPr lang="en-US" altLang="en-US"/>
          </a:p>
        </p:txBody>
      </p:sp>
      <p:sp>
        <p:nvSpPr>
          <p:cNvPr id="96258" name="Rectangle 1026"/>
          <p:cNvSpPr>
            <a:spLocks noGrp="1" noChangeArrowheads="1"/>
          </p:cNvSpPr>
          <p:nvPr>
            <p:ph type="title"/>
          </p:nvPr>
        </p:nvSpPr>
        <p:spPr/>
        <p:txBody>
          <a:bodyPr/>
          <a:lstStyle/>
          <a:p>
            <a:r>
              <a:rPr lang="en-US"/>
              <a:t>Legs, Feet </a:t>
            </a:r>
            <a:r>
              <a:rPr lang="en-US" i="1"/>
              <a:t>and</a:t>
            </a:r>
            <a:r>
              <a:rPr lang="en-US"/>
              <a:t> Boning</a:t>
            </a:r>
          </a:p>
        </p:txBody>
      </p:sp>
      <p:sp>
        <p:nvSpPr>
          <p:cNvPr id="96259" name="Text Box 1027"/>
          <p:cNvSpPr txBox="1">
            <a:spLocks noChangeArrowheads="1"/>
          </p:cNvSpPr>
          <p:nvPr/>
        </p:nvSpPr>
        <p:spPr bwMode="auto">
          <a:xfrm>
            <a:off x="533400" y="1752600"/>
            <a:ext cx="32766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ClrTx/>
              <a:buSzTx/>
              <a:buFontTx/>
              <a:buNone/>
            </a:pPr>
            <a:r>
              <a:rPr lang="en-US" sz="2000">
                <a:solidFill>
                  <a:schemeClr val="tx1"/>
                </a:solidFill>
              </a:rPr>
              <a:t>Proportionately </a:t>
            </a:r>
            <a:r>
              <a:rPr lang="en-US" sz="2000" u="sng">
                <a:solidFill>
                  <a:schemeClr val="tx1"/>
                </a:solidFill>
              </a:rPr>
              <a:t>slim</a:t>
            </a:r>
            <a:endParaRPr lang="en-US" sz="2000">
              <a:solidFill>
                <a:schemeClr val="tx1"/>
              </a:solidFill>
            </a:endParaRPr>
          </a:p>
          <a:p>
            <a:pPr algn="l" eaLnBrk="0" hangingPunct="0">
              <a:spcBef>
                <a:spcPct val="50000"/>
              </a:spcBef>
              <a:buClrTx/>
              <a:buSzTx/>
              <a:buFontTx/>
              <a:buNone/>
            </a:pPr>
            <a:r>
              <a:rPr lang="en-US" sz="2000">
                <a:solidFill>
                  <a:schemeClr val="tx1"/>
                </a:solidFill>
              </a:rPr>
              <a:t>Long</a:t>
            </a:r>
          </a:p>
          <a:p>
            <a:pPr algn="l" eaLnBrk="0" hangingPunct="0">
              <a:spcBef>
                <a:spcPct val="50000"/>
              </a:spcBef>
              <a:buClrTx/>
              <a:buSzTx/>
              <a:buFontTx/>
              <a:buNone/>
            </a:pPr>
            <a:r>
              <a:rPr lang="en-US" sz="2000">
                <a:solidFill>
                  <a:schemeClr val="tx1"/>
                </a:solidFill>
              </a:rPr>
              <a:t>Well-muscled</a:t>
            </a:r>
          </a:p>
          <a:p>
            <a:pPr algn="l" eaLnBrk="0" hangingPunct="0">
              <a:spcBef>
                <a:spcPct val="50000"/>
              </a:spcBef>
              <a:buClrTx/>
              <a:buSzTx/>
              <a:buFontTx/>
              <a:buNone/>
            </a:pPr>
            <a:r>
              <a:rPr lang="en-US" sz="2000">
                <a:solidFill>
                  <a:schemeClr val="tx1"/>
                </a:solidFill>
              </a:rPr>
              <a:t>Solid to the Feet </a:t>
            </a:r>
          </a:p>
          <a:p>
            <a:pPr algn="l" eaLnBrk="0" hangingPunct="0">
              <a:spcBef>
                <a:spcPct val="50000"/>
              </a:spcBef>
              <a:buClrTx/>
              <a:buSzTx/>
              <a:buFontTx/>
              <a:buNone/>
            </a:pPr>
            <a:r>
              <a:rPr lang="en-US" sz="2000">
                <a:solidFill>
                  <a:schemeClr val="tx1"/>
                </a:solidFill>
              </a:rPr>
              <a:t>Feet Oval and on “tippy-toes”</a:t>
            </a:r>
          </a:p>
        </p:txBody>
      </p:sp>
      <p:sp>
        <p:nvSpPr>
          <p:cNvPr id="96267" name="Rectangle 1035"/>
          <p:cNvSpPr>
            <a:spLocks noChangeArrowheads="1"/>
          </p:cNvSpPr>
          <p:nvPr/>
        </p:nvSpPr>
        <p:spPr bwMode="auto">
          <a:xfrm>
            <a:off x="8759825" y="2205038"/>
            <a:ext cx="247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spcBef>
                <a:spcPct val="0"/>
              </a:spcBef>
              <a:buClrTx/>
              <a:buSzTx/>
              <a:buFontTx/>
              <a:buNone/>
            </a:pPr>
            <a:r>
              <a:rPr lang="en-US" sz="2000">
                <a:solidFill>
                  <a:schemeClr val="folHlink"/>
                </a:solidFill>
                <a:latin typeface="Times New Roman" panose="02020603050405020304" pitchFamily="18" charset="0"/>
              </a:rPr>
              <a:t> </a:t>
            </a:r>
          </a:p>
        </p:txBody>
      </p:sp>
      <p:sp>
        <p:nvSpPr>
          <p:cNvPr id="96268" name="Text Box 1036"/>
          <p:cNvSpPr txBox="1">
            <a:spLocks noChangeArrowheads="1"/>
          </p:cNvSpPr>
          <p:nvPr/>
        </p:nvSpPr>
        <p:spPr bwMode="auto">
          <a:xfrm>
            <a:off x="5562600" y="4800600"/>
            <a:ext cx="2362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buClrTx/>
              <a:buSzTx/>
              <a:buFontTx/>
              <a:buNone/>
            </a:pPr>
            <a:r>
              <a:rPr lang="en-US" sz="3200"/>
              <a:t>15 points</a:t>
            </a:r>
          </a:p>
        </p:txBody>
      </p:sp>
      <p:pic>
        <p:nvPicPr>
          <p:cNvPr id="96271" name="Picture 1039" descr="Starbuck_Bod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1752600"/>
            <a:ext cx="3810000" cy="268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777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sz="half" idx="10"/>
          </p:nvPr>
        </p:nvSpPr>
        <p:spPr/>
        <p:txBody>
          <a:bodyPr/>
          <a:lstStyle/>
          <a:p>
            <a:r>
              <a:rPr lang="en-US"/>
              <a:t>9/3/2011</a:t>
            </a:r>
            <a:endParaRPr lang="en-US" altLang="en-US"/>
          </a:p>
        </p:txBody>
      </p:sp>
      <p:sp>
        <p:nvSpPr>
          <p:cNvPr id="8" name="Footer Placeholder 3"/>
          <p:cNvSpPr>
            <a:spLocks noGrp="1"/>
          </p:cNvSpPr>
          <p:nvPr>
            <p:ph type="ftr" sz="quarter" idx="11"/>
          </p:nvPr>
        </p:nvSpPr>
        <p:spPr/>
        <p:txBody>
          <a:bodyPr/>
          <a:lstStyle/>
          <a:p>
            <a:r>
              <a:rPr lang="en-US" altLang="en-US"/>
              <a:t>Aby Breed Seminar</a:t>
            </a:r>
          </a:p>
        </p:txBody>
      </p:sp>
      <p:sp>
        <p:nvSpPr>
          <p:cNvPr id="9" name="Slide Number Placeholder 4"/>
          <p:cNvSpPr>
            <a:spLocks noGrp="1"/>
          </p:cNvSpPr>
          <p:nvPr>
            <p:ph type="sldNum" sz="quarter" idx="12"/>
          </p:nvPr>
        </p:nvSpPr>
        <p:spPr/>
        <p:txBody>
          <a:bodyPr/>
          <a:lstStyle/>
          <a:p>
            <a:fld id="{EC44845F-FD25-444C-9760-14C04B28E4D5}" type="slidenum">
              <a:rPr lang="en-US" altLang="en-US"/>
              <a:pPr/>
              <a:t>73</a:t>
            </a:fld>
            <a:endParaRPr lang="en-US" altLang="en-US"/>
          </a:p>
        </p:txBody>
      </p:sp>
      <p:sp>
        <p:nvSpPr>
          <p:cNvPr id="99330" name="Rectangle 2"/>
          <p:cNvSpPr>
            <a:spLocks noGrp="1" noChangeArrowheads="1"/>
          </p:cNvSpPr>
          <p:nvPr>
            <p:ph type="title"/>
          </p:nvPr>
        </p:nvSpPr>
        <p:spPr>
          <a:xfrm>
            <a:off x="762000" y="228600"/>
            <a:ext cx="7772400" cy="1143000"/>
          </a:xfrm>
        </p:spPr>
        <p:txBody>
          <a:bodyPr/>
          <a:lstStyle/>
          <a:p>
            <a:r>
              <a:rPr lang="en-US" sz="4000" u="sng">
                <a:latin typeface="Lucida Sans" panose="020B0602030504020204" pitchFamily="34" charset="0"/>
              </a:rPr>
              <a:t>The Tail</a:t>
            </a:r>
          </a:p>
        </p:txBody>
      </p:sp>
      <p:sp>
        <p:nvSpPr>
          <p:cNvPr id="99332" name="Text Box 4"/>
          <p:cNvSpPr txBox="1">
            <a:spLocks noChangeArrowheads="1"/>
          </p:cNvSpPr>
          <p:nvPr/>
        </p:nvSpPr>
        <p:spPr bwMode="auto">
          <a:xfrm>
            <a:off x="609600" y="1371600"/>
            <a:ext cx="28956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75000"/>
              </a:lnSpc>
              <a:spcBef>
                <a:spcPct val="0"/>
              </a:spcBef>
              <a:buClrTx/>
              <a:buSzTx/>
              <a:buFontTx/>
              <a:buNone/>
            </a:pPr>
            <a:r>
              <a:rPr lang="en-US" sz="2000" i="1">
                <a:latin typeface="Garamond" panose="02020404030301010803" pitchFamily="18" charset="0"/>
              </a:rPr>
              <a:t>“Long and tapering” -  in balance with the rest of the cat</a:t>
            </a:r>
            <a:r>
              <a:rPr lang="en-US" sz="2000">
                <a:solidFill>
                  <a:schemeClr val="tx1"/>
                </a:solidFill>
                <a:latin typeface="Garamond" panose="02020404030301010803" pitchFamily="18" charset="0"/>
              </a:rPr>
              <a:t>.</a:t>
            </a:r>
          </a:p>
          <a:p>
            <a:pPr algn="l" eaLnBrk="0" hangingPunct="0">
              <a:lnSpc>
                <a:spcPct val="75000"/>
              </a:lnSpc>
              <a:spcBef>
                <a:spcPct val="0"/>
              </a:spcBef>
              <a:buClrTx/>
              <a:buSzTx/>
              <a:buFontTx/>
              <a:buNone/>
            </a:pPr>
            <a:endParaRPr lang="en-US" sz="2000">
              <a:solidFill>
                <a:schemeClr val="tx1"/>
              </a:solidFill>
              <a:latin typeface="Garamond" panose="02020404030301010803" pitchFamily="18" charset="0"/>
            </a:endParaRPr>
          </a:p>
        </p:txBody>
      </p:sp>
      <p:sp>
        <p:nvSpPr>
          <p:cNvPr id="99333" name="Text Box 5"/>
          <p:cNvSpPr txBox="1">
            <a:spLocks noChangeArrowheads="1"/>
          </p:cNvSpPr>
          <p:nvPr/>
        </p:nvSpPr>
        <p:spPr bwMode="auto">
          <a:xfrm>
            <a:off x="7162800" y="381000"/>
            <a:ext cx="1143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buClrTx/>
              <a:buSzTx/>
              <a:buFontTx/>
              <a:buNone/>
            </a:pPr>
            <a:r>
              <a:rPr lang="en-US" sz="3200">
                <a:latin typeface="Times New Roman" panose="02020603050405020304" pitchFamily="18" charset="0"/>
              </a:rPr>
              <a:t>5 pts</a:t>
            </a:r>
          </a:p>
        </p:txBody>
      </p:sp>
      <p:pic>
        <p:nvPicPr>
          <p:cNvPr id="99335" name="Picture 7" descr="AbyT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990600"/>
            <a:ext cx="3068638" cy="4648200"/>
          </a:xfrm>
          <a:prstGeom prst="rect">
            <a:avLst/>
          </a:prstGeom>
          <a:noFill/>
          <a:extLst>
            <a:ext uri="{909E8E84-426E-40DD-AFC4-6F175D3DCCD1}">
              <a14:hiddenFill xmlns:a14="http://schemas.microsoft.com/office/drawing/2010/main">
                <a:solidFill>
                  <a:srgbClr val="FFFFFF"/>
                </a:solidFill>
              </a14:hiddenFill>
            </a:ext>
          </a:extLst>
        </p:spPr>
      </p:pic>
      <p:sp>
        <p:nvSpPr>
          <p:cNvPr id="99336" name="Text Box 8"/>
          <p:cNvSpPr txBox="1">
            <a:spLocks noChangeArrowheads="1"/>
          </p:cNvSpPr>
          <p:nvPr/>
        </p:nvSpPr>
        <p:spPr bwMode="auto">
          <a:xfrm>
            <a:off x="457200" y="2667000"/>
            <a:ext cx="2895600"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spcBef>
                <a:spcPct val="0"/>
              </a:spcBef>
              <a:defRPr sz="2400">
                <a:solidFill>
                  <a:schemeClr val="tx1"/>
                </a:solidFill>
                <a:latin typeface="Times New Roman" panose="02020603050405020304" pitchFamily="18" charset="0"/>
              </a:defRPr>
            </a:lvl1pPr>
            <a:lvl2pPr algn="l" eaLnBrk="0" hangingPunct="0">
              <a:spcBef>
                <a:spcPct val="0"/>
              </a:spcBef>
              <a:defRPr sz="2400">
                <a:solidFill>
                  <a:schemeClr val="tx1"/>
                </a:solidFill>
                <a:latin typeface="Times New Roman" panose="02020603050405020304" pitchFamily="18" charset="0"/>
              </a:defRPr>
            </a:lvl2pPr>
            <a:lvl3pPr algn="l" eaLnBrk="0" hangingPunct="0">
              <a:spcBef>
                <a:spcPct val="0"/>
              </a:spcBef>
              <a:defRPr sz="2400">
                <a:solidFill>
                  <a:schemeClr val="tx1"/>
                </a:solidFill>
                <a:latin typeface="Times New Roman" panose="02020603050405020304" pitchFamily="18" charset="0"/>
              </a:defRPr>
            </a:lvl3pPr>
            <a:lvl4pPr algn="l" eaLnBrk="0" hangingPunct="0">
              <a:spcBef>
                <a:spcPct val="0"/>
              </a:spcBef>
              <a:defRPr sz="2400">
                <a:solidFill>
                  <a:schemeClr val="tx1"/>
                </a:solidFill>
                <a:latin typeface="Times New Roman" panose="02020603050405020304" pitchFamily="18" charset="0"/>
              </a:defRPr>
            </a:lvl4pPr>
            <a:lvl5pPr algn="l" eaLnBrk="0" hangingPunct="0">
              <a:spcBef>
                <a:spcPct val="0"/>
              </a:spcBef>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75000"/>
              </a:lnSpc>
              <a:buClrTx/>
              <a:buSzTx/>
              <a:buFontTx/>
              <a:buNone/>
            </a:pPr>
            <a:r>
              <a:rPr lang="en-US">
                <a:latin typeface="Arial" panose="020B0604020202020204" pitchFamily="34" charset="0"/>
              </a:rPr>
              <a:t>I would be hard pressed to find an Aby with a tail that was too long.</a:t>
            </a:r>
          </a:p>
          <a:p>
            <a:pPr algn="ctr" eaLnBrk="1" hangingPunct="1">
              <a:spcBef>
                <a:spcPct val="50000"/>
              </a:spcBef>
            </a:pPr>
            <a:endParaRPr lang="en-US">
              <a:solidFill>
                <a:schemeClr val="tx2"/>
              </a:solidFill>
              <a:latin typeface="Arial" panose="020B0604020202020204" pitchFamily="34" charset="0"/>
            </a:endParaRPr>
          </a:p>
        </p:txBody>
      </p:sp>
    </p:spTree>
    <p:extLst>
      <p:ext uri="{BB962C8B-B14F-4D97-AF65-F5344CB8AC3E}">
        <p14:creationId xmlns:p14="http://schemas.microsoft.com/office/powerpoint/2010/main" val="33594372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algn="l"/>
            <a:r>
              <a:rPr lang="en-US" u="sng" dirty="0"/>
              <a:t>Torso</a:t>
            </a:r>
          </a:p>
        </p:txBody>
      </p:sp>
      <p:sp>
        <p:nvSpPr>
          <p:cNvPr id="60419" name="Rectangle 3"/>
          <p:cNvSpPr>
            <a:spLocks noGrp="1" noChangeArrowheads="1"/>
          </p:cNvSpPr>
          <p:nvPr>
            <p:ph type="body" sz="half" idx="1"/>
          </p:nvPr>
        </p:nvSpPr>
        <p:spPr>
          <a:xfrm>
            <a:off x="457200" y="1600200"/>
            <a:ext cx="8153400" cy="1676400"/>
          </a:xfrm>
        </p:spPr>
        <p:txBody>
          <a:bodyPr/>
          <a:lstStyle/>
          <a:p>
            <a:pPr>
              <a:lnSpc>
                <a:spcPct val="90000"/>
              </a:lnSpc>
            </a:pPr>
            <a:r>
              <a:rPr lang="en-US" sz="3600" dirty="0"/>
              <a:t>Happy medium between the extremes of cobby and the svelte long Oriental.</a:t>
            </a:r>
          </a:p>
          <a:p>
            <a:pPr>
              <a:lnSpc>
                <a:spcPct val="90000"/>
              </a:lnSpc>
            </a:pPr>
            <a:endParaRPr lang="en-US" sz="2800" dirty="0"/>
          </a:p>
          <a:p>
            <a:pPr>
              <a:lnSpc>
                <a:spcPct val="90000"/>
              </a:lnSpc>
              <a:buFontTx/>
              <a:buNone/>
            </a:pPr>
            <a:endParaRPr lang="en-US" sz="2800" dirty="0"/>
          </a:p>
        </p:txBody>
      </p:sp>
      <p:pic>
        <p:nvPicPr>
          <p:cNvPr id="60431" name="Picture 15"/>
          <p:cNvPicPr>
            <a:picLocks noGrp="1" noChangeAspect="1" noChangeArrowheads="1"/>
          </p:cNvPicPr>
          <p:nvPr>
            <p:ph sz="quarter" idx="2"/>
          </p:nvPr>
        </p:nvPicPr>
        <p:blipFill>
          <a:blip r:embed="rId3" cstate="print"/>
          <a:srcRect/>
          <a:stretch>
            <a:fillRect/>
          </a:stretch>
        </p:blipFill>
        <p:spPr>
          <a:xfrm>
            <a:off x="609600" y="3581400"/>
            <a:ext cx="3352800" cy="2900363"/>
          </a:xfrm>
          <a:ln/>
        </p:spPr>
      </p:pic>
      <p:pic>
        <p:nvPicPr>
          <p:cNvPr id="6" name="Picture 5" descr="Hobgoblin.jpg"/>
          <p:cNvPicPr>
            <a:picLocks noChangeAspect="1"/>
          </p:cNvPicPr>
          <p:nvPr/>
        </p:nvPicPr>
        <p:blipFill>
          <a:blip r:embed="rId4" cstate="print"/>
          <a:stretch>
            <a:fillRect/>
          </a:stretch>
        </p:blipFill>
        <p:spPr>
          <a:xfrm>
            <a:off x="4114800" y="3505200"/>
            <a:ext cx="4358640" cy="2907179"/>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9" name="Rectangle 5"/>
          <p:cNvSpPr>
            <a:spLocks noGrp="1" noChangeArrowheads="1"/>
          </p:cNvSpPr>
          <p:nvPr>
            <p:ph type="title"/>
          </p:nvPr>
        </p:nvSpPr>
        <p:spPr/>
        <p:txBody>
          <a:bodyPr/>
          <a:lstStyle/>
          <a:p>
            <a:pPr algn="l"/>
            <a:r>
              <a:rPr lang="en-US" dirty="0"/>
              <a:t>Torso</a:t>
            </a:r>
          </a:p>
        </p:txBody>
      </p:sp>
      <p:pic>
        <p:nvPicPr>
          <p:cNvPr id="205828" name="Picture 4"/>
          <p:cNvPicPr>
            <a:picLocks noGrp="1" noChangeAspect="1" noChangeArrowheads="1"/>
          </p:cNvPicPr>
          <p:nvPr>
            <p:ph sz="half" idx="1"/>
          </p:nvPr>
        </p:nvPicPr>
        <p:blipFill>
          <a:blip r:embed="rId3" cstate="print"/>
          <a:srcRect/>
          <a:stretch>
            <a:fillRect/>
          </a:stretch>
        </p:blipFill>
        <p:spPr>
          <a:xfrm>
            <a:off x="4038600" y="1752600"/>
            <a:ext cx="4114800" cy="2968625"/>
          </a:xfrm>
          <a:noFill/>
          <a:ln/>
        </p:spPr>
      </p:pic>
      <p:pic>
        <p:nvPicPr>
          <p:cNvPr id="205831" name="Picture 7"/>
          <p:cNvPicPr>
            <a:picLocks noGrp="1" noChangeAspect="1" noChangeArrowheads="1"/>
          </p:cNvPicPr>
          <p:nvPr>
            <p:ph sz="half" idx="2"/>
          </p:nvPr>
        </p:nvPicPr>
        <p:blipFill>
          <a:blip r:embed="rId4" cstate="print"/>
          <a:srcRect/>
          <a:stretch>
            <a:fillRect/>
          </a:stretch>
        </p:blipFill>
        <p:spPr>
          <a:xfrm>
            <a:off x="457200" y="1752600"/>
            <a:ext cx="3581400" cy="3027363"/>
          </a:xfrm>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algn="l"/>
            <a:r>
              <a:rPr lang="en-US" u="sng" dirty="0"/>
              <a:t>Breed Standard</a:t>
            </a:r>
            <a:r>
              <a:rPr lang="en-US" sz="4000" dirty="0"/>
              <a:t> </a:t>
            </a:r>
          </a:p>
        </p:txBody>
      </p:sp>
      <p:sp>
        <p:nvSpPr>
          <p:cNvPr id="62467" name="Rectangle 3"/>
          <p:cNvSpPr>
            <a:spLocks noGrp="1" noChangeArrowheads="1"/>
          </p:cNvSpPr>
          <p:nvPr>
            <p:ph type="body" sz="half" idx="1"/>
          </p:nvPr>
        </p:nvSpPr>
        <p:spPr>
          <a:xfrm>
            <a:off x="381000" y="1600200"/>
            <a:ext cx="4419600" cy="4525963"/>
          </a:xfrm>
        </p:spPr>
        <p:txBody>
          <a:bodyPr/>
          <a:lstStyle/>
          <a:p>
            <a:r>
              <a:rPr lang="en-US" sz="3600" b="1" dirty="0"/>
              <a:t>Legs/Feet </a:t>
            </a:r>
            <a:r>
              <a:rPr lang="en-US" sz="3600" dirty="0"/>
              <a:t>(10 pts)</a:t>
            </a:r>
          </a:p>
          <a:p>
            <a:pPr lvl="1"/>
            <a:r>
              <a:rPr lang="en-US" sz="3200" dirty="0"/>
              <a:t>Slim, not refined</a:t>
            </a:r>
          </a:p>
          <a:p>
            <a:pPr lvl="1"/>
            <a:r>
              <a:rPr lang="en-US" sz="3200" dirty="0"/>
              <a:t>Long</a:t>
            </a:r>
          </a:p>
          <a:p>
            <a:pPr lvl="1"/>
            <a:r>
              <a:rPr lang="en-US" sz="3200" dirty="0"/>
              <a:t>Well-muscled</a:t>
            </a:r>
          </a:p>
          <a:p>
            <a:pPr lvl="1"/>
            <a:r>
              <a:rPr lang="en-US" sz="3200" dirty="0"/>
              <a:t>Oval &amp; compact feet – appear as if standing on “tippy-toe”.</a:t>
            </a:r>
          </a:p>
          <a:p>
            <a:pPr lvl="1"/>
            <a:endParaRPr lang="en-US" sz="3200" dirty="0"/>
          </a:p>
          <a:p>
            <a:pPr lvl="1"/>
            <a:endParaRPr lang="en-US" sz="2000" dirty="0"/>
          </a:p>
          <a:p>
            <a:pPr lvl="1"/>
            <a:endParaRPr lang="en-US" sz="2000" dirty="0"/>
          </a:p>
        </p:txBody>
      </p:sp>
      <p:graphicFrame>
        <p:nvGraphicFramePr>
          <p:cNvPr id="62470" name="Object 6"/>
          <p:cNvGraphicFramePr>
            <a:graphicFrameLocks noGrp="1" noChangeAspect="1"/>
          </p:cNvGraphicFramePr>
          <p:nvPr>
            <p:ph sz="quarter" idx="2"/>
          </p:nvPr>
        </p:nvGraphicFramePr>
        <p:xfrm>
          <a:off x="4800600" y="1905000"/>
          <a:ext cx="3546475" cy="3579813"/>
        </p:xfrm>
        <a:graphic>
          <a:graphicData uri="http://schemas.openxmlformats.org/presentationml/2006/ole">
            <mc:AlternateContent xmlns:mc="http://schemas.openxmlformats.org/markup-compatibility/2006">
              <mc:Choice xmlns:v="urn:schemas-microsoft-com:vml" Requires="v">
                <p:oleObj spid="_x0000_s62609" name="Bitmap Image" r:id="rId4" imgW="3019048" imgH="3048426" progId="PBrush">
                  <p:embed/>
                </p:oleObj>
              </mc:Choice>
              <mc:Fallback>
                <p:oleObj name="Bitmap Image" r:id="rId4" imgW="3019048" imgH="3048426" progId="PBrush">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905000"/>
                        <a:ext cx="3546475" cy="3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algn="l"/>
            <a:r>
              <a:rPr lang="en-US" sz="4000" u="sng" dirty="0"/>
              <a:t>Breed Standard</a:t>
            </a:r>
            <a:r>
              <a:rPr lang="en-US" sz="3600" dirty="0"/>
              <a:t> </a:t>
            </a:r>
          </a:p>
        </p:txBody>
      </p:sp>
      <p:sp>
        <p:nvSpPr>
          <p:cNvPr id="64515" name="Rectangle 3"/>
          <p:cNvSpPr>
            <a:spLocks noGrp="1" noChangeArrowheads="1"/>
          </p:cNvSpPr>
          <p:nvPr>
            <p:ph type="body" sz="half" idx="1"/>
          </p:nvPr>
        </p:nvSpPr>
        <p:spPr/>
        <p:txBody>
          <a:bodyPr/>
          <a:lstStyle/>
          <a:p>
            <a:r>
              <a:rPr lang="en-US" sz="3600" b="1" dirty="0"/>
              <a:t>Tail</a:t>
            </a:r>
          </a:p>
          <a:p>
            <a:pPr lvl="1"/>
            <a:r>
              <a:rPr lang="en-US" sz="3200" dirty="0"/>
              <a:t>Long</a:t>
            </a:r>
          </a:p>
          <a:p>
            <a:pPr lvl="1"/>
            <a:r>
              <a:rPr lang="en-US" sz="3200" dirty="0"/>
              <a:t>Medium at base and tapering</a:t>
            </a:r>
          </a:p>
          <a:p>
            <a:pPr lvl="1"/>
            <a:r>
              <a:rPr lang="en-US" sz="3200" dirty="0"/>
              <a:t>Not thin or whippy</a:t>
            </a:r>
          </a:p>
          <a:p>
            <a:pPr lvl="1">
              <a:buFontTx/>
              <a:buNone/>
            </a:pPr>
            <a:endParaRPr lang="en-US" sz="2400" b="1" dirty="0"/>
          </a:p>
        </p:txBody>
      </p:sp>
      <p:pic>
        <p:nvPicPr>
          <p:cNvPr id="64516" name="Picture 4"/>
          <p:cNvPicPr>
            <a:picLocks noGrp="1" noChangeAspect="1" noChangeArrowheads="1"/>
          </p:cNvPicPr>
          <p:nvPr>
            <p:ph sz="half" idx="2"/>
          </p:nvPr>
        </p:nvPicPr>
        <p:blipFill>
          <a:blip r:embed="rId3" cstate="print"/>
          <a:srcRect/>
          <a:stretch>
            <a:fillRect/>
          </a:stretch>
        </p:blipFill>
        <p:spPr>
          <a:xfrm>
            <a:off x="4419600" y="1828800"/>
            <a:ext cx="4038600" cy="3492500"/>
          </a:xfrm>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algn="l"/>
            <a:r>
              <a:rPr lang="en-US" u="sng" dirty="0"/>
              <a:t>Breed Standard</a:t>
            </a:r>
          </a:p>
        </p:txBody>
      </p:sp>
      <p:sp>
        <p:nvSpPr>
          <p:cNvPr id="66563" name="Rectangle 3"/>
          <p:cNvSpPr>
            <a:spLocks noGrp="1" noChangeArrowheads="1"/>
          </p:cNvSpPr>
          <p:nvPr>
            <p:ph idx="1"/>
          </p:nvPr>
        </p:nvSpPr>
        <p:spPr>
          <a:xfrm>
            <a:off x="228600" y="1676400"/>
            <a:ext cx="4724400" cy="4343400"/>
          </a:xfrm>
        </p:spPr>
        <p:txBody>
          <a:bodyPr>
            <a:normAutofit fontScale="85000" lnSpcReduction="20000"/>
          </a:bodyPr>
          <a:lstStyle/>
          <a:p>
            <a:r>
              <a:rPr lang="en-US" sz="4000" b="1" dirty="0"/>
              <a:t>Musculature</a:t>
            </a:r>
          </a:p>
          <a:p>
            <a:pPr lvl="1"/>
            <a:r>
              <a:rPr lang="en-US" sz="3600" dirty="0"/>
              <a:t>Well-developed strength without looking gross or coarse</a:t>
            </a:r>
          </a:p>
          <a:p>
            <a:pPr lvl="1"/>
            <a:r>
              <a:rPr lang="en-US" sz="3600" dirty="0"/>
              <a:t>Solidly built</a:t>
            </a:r>
          </a:p>
          <a:p>
            <a:pPr lvl="1"/>
            <a:r>
              <a:rPr lang="en-US" sz="3600" dirty="0"/>
              <a:t>Skin is minimally loose to allow for stretch jumping &amp; climbing</a:t>
            </a:r>
          </a:p>
        </p:txBody>
      </p:sp>
      <p:pic>
        <p:nvPicPr>
          <p:cNvPr id="4" name="Picture 3" descr="Hobgoblin.jpg"/>
          <p:cNvPicPr>
            <a:picLocks noChangeAspect="1"/>
          </p:cNvPicPr>
          <p:nvPr/>
        </p:nvPicPr>
        <p:blipFill>
          <a:blip r:embed="rId3" cstate="print"/>
          <a:stretch>
            <a:fillRect/>
          </a:stretch>
        </p:blipFill>
        <p:spPr>
          <a:xfrm>
            <a:off x="4589248" y="2209801"/>
            <a:ext cx="4112792" cy="27432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p:cNvSpPr>
            <a:spLocks noGrp="1" noChangeArrowheads="1"/>
          </p:cNvSpPr>
          <p:nvPr>
            <p:ph type="title"/>
          </p:nvPr>
        </p:nvSpPr>
        <p:spPr>
          <a:xfrm>
            <a:off x="457200" y="274638"/>
            <a:ext cx="4419600" cy="1143000"/>
          </a:xfrm>
        </p:spPr>
        <p:txBody>
          <a:bodyPr/>
          <a:lstStyle/>
          <a:p>
            <a:pPr algn="l"/>
            <a:r>
              <a:rPr lang="en-US" u="sng" dirty="0"/>
              <a:t>Breed Standard</a:t>
            </a:r>
          </a:p>
        </p:txBody>
      </p:sp>
      <p:sp>
        <p:nvSpPr>
          <p:cNvPr id="101378" name="Rectangle 2"/>
          <p:cNvSpPr>
            <a:spLocks noGrp="1" noChangeArrowheads="1"/>
          </p:cNvSpPr>
          <p:nvPr>
            <p:ph idx="1"/>
          </p:nvPr>
        </p:nvSpPr>
        <p:spPr/>
        <p:txBody>
          <a:bodyPr/>
          <a:lstStyle/>
          <a:p>
            <a:pPr algn="ctr">
              <a:lnSpc>
                <a:spcPct val="90000"/>
              </a:lnSpc>
              <a:buFontTx/>
              <a:buNone/>
            </a:pPr>
            <a:r>
              <a:rPr lang="en-US" sz="4000" u="sng" dirty="0"/>
              <a:t>Coat/Color/Pattern</a:t>
            </a:r>
          </a:p>
          <a:p>
            <a:pPr algn="ctr">
              <a:lnSpc>
                <a:spcPct val="90000"/>
              </a:lnSpc>
              <a:buFontTx/>
              <a:buNone/>
            </a:pPr>
            <a:r>
              <a:rPr lang="en-US" sz="4000" u="sng" dirty="0"/>
              <a:t>30 Total Points</a:t>
            </a:r>
          </a:p>
          <a:p>
            <a:pPr algn="ctr">
              <a:lnSpc>
                <a:spcPct val="90000"/>
              </a:lnSpc>
              <a:buFontTx/>
              <a:buNone/>
            </a:pPr>
            <a:endParaRPr lang="en-US" sz="3600" u="sng" dirty="0"/>
          </a:p>
          <a:p>
            <a:pPr>
              <a:lnSpc>
                <a:spcPct val="90000"/>
              </a:lnSpc>
              <a:buFontTx/>
              <a:buNone/>
            </a:pPr>
            <a:r>
              <a:rPr lang="en-US" dirty="0"/>
              <a:t>	</a:t>
            </a:r>
            <a:r>
              <a:rPr lang="en-US" sz="3600" dirty="0"/>
              <a:t>Texture		10</a:t>
            </a:r>
          </a:p>
          <a:p>
            <a:pPr>
              <a:lnSpc>
                <a:spcPct val="90000"/>
              </a:lnSpc>
              <a:buFontTx/>
              <a:buNone/>
            </a:pPr>
            <a:r>
              <a:rPr lang="en-US" sz="3600" dirty="0"/>
              <a:t>	Pattern			10</a:t>
            </a:r>
          </a:p>
          <a:p>
            <a:pPr>
              <a:lnSpc>
                <a:spcPct val="90000"/>
              </a:lnSpc>
              <a:buFontTx/>
              <a:buNone/>
            </a:pPr>
            <a:r>
              <a:rPr lang="en-US" sz="3600" dirty="0"/>
              <a:t>	Color	 		10</a:t>
            </a:r>
          </a:p>
          <a:p>
            <a:pPr>
              <a:lnSpc>
                <a:spcPct val="90000"/>
              </a:lnSpc>
              <a:buFontTx/>
              <a:buNone/>
            </a:pPr>
            <a:r>
              <a:rPr lang="en-US" dirty="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fontScale="90000"/>
          </a:bodyPr>
          <a:lstStyle/>
          <a:p>
            <a:r>
              <a:rPr lang="en-US" sz="4000" b="1" u="sng" dirty="0">
                <a:solidFill>
                  <a:schemeClr val="accent6">
                    <a:lumMod val="50000"/>
                  </a:schemeClr>
                </a:solidFill>
                <a:latin typeface="Papyrus" panose="03070502060502030205" pitchFamily="66" charset="0"/>
              </a:rPr>
              <a:t>Journey from Abyssinia to Egypt	</a:t>
            </a:r>
          </a:p>
        </p:txBody>
      </p:sp>
      <p:sp>
        <p:nvSpPr>
          <p:cNvPr id="3" name="TextBox 2"/>
          <p:cNvSpPr txBox="1"/>
          <p:nvPr/>
        </p:nvSpPr>
        <p:spPr>
          <a:xfrm>
            <a:off x="571500" y="990600"/>
            <a:ext cx="7848600" cy="3785652"/>
          </a:xfrm>
          <a:prstGeom prst="rect">
            <a:avLst/>
          </a:prstGeom>
          <a:noFill/>
        </p:spPr>
        <p:txBody>
          <a:bodyPr wrap="square" rtlCol="0">
            <a:spAutoFit/>
          </a:bodyPr>
          <a:lstStyle/>
          <a:p>
            <a:r>
              <a:rPr lang="en-US" sz="2400" b="1" i="1" dirty="0">
                <a:latin typeface="High Tower Text" panose="02040502050506030303" pitchFamily="18" charset="0"/>
              </a:rPr>
              <a:t>Many believe there was a close link between Abyssinia and Egypt and the potential for the Abyssinian cat to be part of both cultures was very possible. Having the same ruler at times created a connection that allowed both countries to be influenced by one another. In the fourth century, Abyssinia accepted the Coptic Christian faith of Egypt and the head of the Ethiopian church was appointed by the patriarch of the Coptic church in Egypt. Another important fact is that the Nile river allowed for communication and trade. The Blue Nile in Abyssinia’s Lake Tana, joining the White Nile flowing northward towards Egypt.   </a:t>
            </a:r>
          </a:p>
        </p:txBody>
      </p:sp>
      <p:pic>
        <p:nvPicPr>
          <p:cNvPr id="203780" name="Picture 4" descr="http://www.ijssellandabessijnen.nl/links/harryblok/Harry_Blok/j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4495800"/>
            <a:ext cx="19812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1156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algn="l"/>
            <a:r>
              <a:rPr lang="en-US" u="sng" dirty="0"/>
              <a:t>Breed Standard</a:t>
            </a:r>
            <a:r>
              <a:rPr lang="en-US" sz="3600" dirty="0"/>
              <a:t> </a:t>
            </a:r>
            <a:br>
              <a:rPr lang="en-US" sz="3600" dirty="0"/>
            </a:br>
            <a:endParaRPr lang="en-US" sz="2400" dirty="0"/>
          </a:p>
        </p:txBody>
      </p:sp>
      <p:sp>
        <p:nvSpPr>
          <p:cNvPr id="68611" name="Rectangle 3"/>
          <p:cNvSpPr>
            <a:spLocks noGrp="1" noChangeArrowheads="1"/>
          </p:cNvSpPr>
          <p:nvPr>
            <p:ph idx="1"/>
          </p:nvPr>
        </p:nvSpPr>
        <p:spPr>
          <a:xfrm>
            <a:off x="457200" y="1295400"/>
            <a:ext cx="8229600" cy="5257800"/>
          </a:xfrm>
        </p:spPr>
        <p:txBody>
          <a:bodyPr/>
          <a:lstStyle/>
          <a:p>
            <a:pPr>
              <a:lnSpc>
                <a:spcPct val="90000"/>
              </a:lnSpc>
            </a:pPr>
            <a:r>
              <a:rPr lang="en-US" sz="4000" b="1" dirty="0"/>
              <a:t>Abyssinian</a:t>
            </a:r>
          </a:p>
          <a:p>
            <a:pPr lvl="1">
              <a:lnSpc>
                <a:spcPct val="90000"/>
              </a:lnSpc>
            </a:pPr>
            <a:r>
              <a:rPr lang="en-US" sz="3600" dirty="0"/>
              <a:t>Resilient – “snap back”</a:t>
            </a:r>
          </a:p>
          <a:p>
            <a:pPr lvl="1">
              <a:lnSpc>
                <a:spcPct val="90000"/>
              </a:lnSpc>
            </a:pPr>
            <a:r>
              <a:rPr lang="en-US" sz="3600" dirty="0"/>
              <a:t>Lustrous sheen</a:t>
            </a:r>
          </a:p>
          <a:p>
            <a:pPr lvl="1">
              <a:lnSpc>
                <a:spcPct val="90000"/>
              </a:lnSpc>
            </a:pPr>
            <a:r>
              <a:rPr lang="en-US" sz="3600" dirty="0"/>
              <a:t>Fine texture – soft</a:t>
            </a:r>
          </a:p>
          <a:p>
            <a:pPr lvl="1">
              <a:lnSpc>
                <a:spcPct val="90000"/>
              </a:lnSpc>
            </a:pPr>
            <a:r>
              <a:rPr lang="en-US" sz="3600" dirty="0"/>
              <a:t>Medium length – long enough to accommodate 4-6 bands of ticking</a:t>
            </a:r>
          </a:p>
          <a:p>
            <a:pPr lvl="1">
              <a:lnSpc>
                <a:spcPct val="90000"/>
              </a:lnSpc>
            </a:pPr>
            <a:r>
              <a:rPr lang="en-US" sz="3600" dirty="0"/>
              <a:t>Lies fairly close to body but without slickness</a:t>
            </a:r>
          </a:p>
          <a:p>
            <a:pPr lvl="1">
              <a:lnSpc>
                <a:spcPct val="90000"/>
              </a:lnSpc>
            </a:pPr>
            <a:r>
              <a:rPr lang="en-US" sz="3600" dirty="0"/>
              <a:t>Longest along the spine line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152400"/>
            <a:ext cx="8229600" cy="1143000"/>
          </a:xfrm>
        </p:spPr>
        <p:txBody>
          <a:bodyPr/>
          <a:lstStyle/>
          <a:p>
            <a:pPr algn="l"/>
            <a:r>
              <a:rPr lang="en-US" u="sng" dirty="0"/>
              <a:t>Breed Standard</a:t>
            </a:r>
            <a:r>
              <a:rPr lang="en-US" sz="3600" dirty="0"/>
              <a:t> </a:t>
            </a:r>
            <a:endParaRPr lang="en-US" sz="2400" dirty="0"/>
          </a:p>
        </p:txBody>
      </p:sp>
      <p:sp>
        <p:nvSpPr>
          <p:cNvPr id="74755" name="Rectangle 3"/>
          <p:cNvSpPr>
            <a:spLocks noGrp="1" noChangeArrowheads="1"/>
          </p:cNvSpPr>
          <p:nvPr>
            <p:ph type="body" sz="half" idx="1"/>
          </p:nvPr>
        </p:nvSpPr>
        <p:spPr>
          <a:xfrm>
            <a:off x="457200" y="1295400"/>
            <a:ext cx="4876800" cy="5105400"/>
          </a:xfrm>
        </p:spPr>
        <p:txBody>
          <a:bodyPr/>
          <a:lstStyle/>
          <a:p>
            <a:pPr>
              <a:lnSpc>
                <a:spcPct val="80000"/>
              </a:lnSpc>
            </a:pPr>
            <a:r>
              <a:rPr lang="en-US" b="1" dirty="0"/>
              <a:t>Color</a:t>
            </a:r>
          </a:p>
          <a:p>
            <a:pPr lvl="1">
              <a:lnSpc>
                <a:spcPct val="80000"/>
              </a:lnSpc>
            </a:pPr>
            <a:r>
              <a:rPr lang="en-US" sz="2400" dirty="0"/>
              <a:t>Tabby Division</a:t>
            </a:r>
          </a:p>
          <a:p>
            <a:pPr lvl="2">
              <a:lnSpc>
                <a:spcPct val="80000"/>
              </a:lnSpc>
            </a:pPr>
            <a:r>
              <a:rPr lang="en-US" dirty="0"/>
              <a:t>Warmth, rufousing, intensity</a:t>
            </a:r>
          </a:p>
          <a:p>
            <a:pPr lvl="2">
              <a:lnSpc>
                <a:spcPct val="80000"/>
              </a:lnSpc>
            </a:pPr>
            <a:r>
              <a:rPr lang="en-US" dirty="0"/>
              <a:t>White only from very upper throat, chin to around nostrils &amp; lips</a:t>
            </a:r>
          </a:p>
          <a:p>
            <a:pPr lvl="2">
              <a:lnSpc>
                <a:spcPct val="80000"/>
              </a:lnSpc>
            </a:pPr>
            <a:r>
              <a:rPr lang="en-US" dirty="0"/>
              <a:t>Preference to good even ticking</a:t>
            </a:r>
          </a:p>
          <a:p>
            <a:pPr lvl="2">
              <a:lnSpc>
                <a:spcPct val="80000"/>
              </a:lnSpc>
            </a:pPr>
            <a:r>
              <a:rPr lang="en-US" dirty="0"/>
              <a:t>Intensity of color should not diminish the ability to see the ticking</a:t>
            </a:r>
          </a:p>
          <a:p>
            <a:pPr lvl="2">
              <a:lnSpc>
                <a:spcPct val="80000"/>
              </a:lnSpc>
            </a:pPr>
            <a:r>
              <a:rPr lang="en-US" dirty="0"/>
              <a:t>Ticking should not be sacrificed for depth of color</a:t>
            </a:r>
          </a:p>
        </p:txBody>
      </p:sp>
      <p:pic>
        <p:nvPicPr>
          <p:cNvPr id="74756" name="Picture 4"/>
          <p:cNvPicPr>
            <a:picLocks noGrp="1" noChangeAspect="1" noChangeArrowheads="1"/>
          </p:cNvPicPr>
          <p:nvPr>
            <p:ph sz="half" idx="2"/>
          </p:nvPr>
        </p:nvPicPr>
        <p:blipFill>
          <a:blip r:embed="rId3" cstate="print"/>
          <a:stretch>
            <a:fillRect/>
          </a:stretch>
        </p:blipFill>
        <p:spPr>
          <a:xfrm>
            <a:off x="5245054" y="1600200"/>
            <a:ext cx="2844891" cy="4525963"/>
          </a:xfrm>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algn="l"/>
            <a:r>
              <a:rPr lang="en-US" u="sng" dirty="0"/>
              <a:t>Breed Standard</a:t>
            </a:r>
            <a:r>
              <a:rPr lang="en-US" sz="3600" dirty="0"/>
              <a:t> </a:t>
            </a:r>
            <a:endParaRPr lang="en-US" sz="2400" dirty="0"/>
          </a:p>
        </p:txBody>
      </p:sp>
      <p:sp>
        <p:nvSpPr>
          <p:cNvPr id="174083" name="Rectangle 3"/>
          <p:cNvSpPr>
            <a:spLocks noGrp="1" noChangeArrowheads="1"/>
          </p:cNvSpPr>
          <p:nvPr>
            <p:ph type="body" sz="half" idx="1"/>
          </p:nvPr>
        </p:nvSpPr>
        <p:spPr>
          <a:xfrm>
            <a:off x="457200" y="1447800"/>
            <a:ext cx="4038600" cy="4525963"/>
          </a:xfrm>
        </p:spPr>
        <p:txBody>
          <a:bodyPr/>
          <a:lstStyle/>
          <a:p>
            <a:r>
              <a:rPr lang="en-US" sz="4000" b="1" dirty="0"/>
              <a:t>Color/Ticking</a:t>
            </a:r>
          </a:p>
        </p:txBody>
      </p:sp>
      <p:pic>
        <p:nvPicPr>
          <p:cNvPr id="174086" name="Picture 6"/>
          <p:cNvPicPr>
            <a:picLocks noGrp="1" noChangeAspect="1" noChangeArrowheads="1"/>
          </p:cNvPicPr>
          <p:nvPr>
            <p:ph sz="quarter" idx="2"/>
          </p:nvPr>
        </p:nvPicPr>
        <p:blipFill>
          <a:blip r:embed="rId3" cstate="print"/>
          <a:srcRect/>
          <a:stretch>
            <a:fillRect/>
          </a:stretch>
        </p:blipFill>
        <p:spPr>
          <a:xfrm>
            <a:off x="304800" y="2362200"/>
            <a:ext cx="4191000" cy="2790825"/>
          </a:xfrm>
          <a:noFill/>
          <a:ln/>
        </p:spPr>
      </p:pic>
      <p:pic>
        <p:nvPicPr>
          <p:cNvPr id="174088" name="Picture 8"/>
          <p:cNvPicPr>
            <a:picLocks noGrp="1" noChangeAspect="1" noChangeArrowheads="1"/>
          </p:cNvPicPr>
          <p:nvPr>
            <p:ph sz="quarter" idx="3"/>
          </p:nvPr>
        </p:nvPicPr>
        <p:blipFill>
          <a:blip r:embed="rId4" cstate="print"/>
          <a:srcRect/>
          <a:stretch>
            <a:fillRect/>
          </a:stretch>
        </p:blipFill>
        <p:spPr>
          <a:xfrm>
            <a:off x="4572000" y="2362200"/>
            <a:ext cx="4419600" cy="2743200"/>
          </a:xfrm>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6400800" cy="1143000"/>
          </a:xfrm>
        </p:spPr>
        <p:txBody>
          <a:bodyPr/>
          <a:lstStyle/>
          <a:p>
            <a:pPr algn="l"/>
            <a:r>
              <a:rPr lang="en-US" u="sng" dirty="0"/>
              <a:t>Breed Standard</a:t>
            </a:r>
          </a:p>
        </p:txBody>
      </p:sp>
      <p:sp>
        <p:nvSpPr>
          <p:cNvPr id="25603" name="Rectangle 3"/>
          <p:cNvSpPr>
            <a:spLocks noGrp="1" noChangeArrowheads="1"/>
          </p:cNvSpPr>
          <p:nvPr>
            <p:ph idx="1"/>
          </p:nvPr>
        </p:nvSpPr>
        <p:spPr>
          <a:xfrm>
            <a:off x="0" y="1524000"/>
            <a:ext cx="8229600" cy="4525963"/>
          </a:xfrm>
        </p:spPr>
        <p:txBody>
          <a:bodyPr/>
          <a:lstStyle/>
          <a:p>
            <a:pPr>
              <a:buFontTx/>
              <a:buNone/>
            </a:pPr>
            <a:r>
              <a:rPr lang="en-US" dirty="0"/>
              <a:t>	</a:t>
            </a:r>
            <a:r>
              <a:rPr lang="en-US" sz="3600" dirty="0"/>
              <a:t>Traditional Category</a:t>
            </a:r>
          </a:p>
          <a:p>
            <a:pPr>
              <a:buFontTx/>
              <a:buNone/>
            </a:pPr>
            <a:r>
              <a:rPr lang="en-US" sz="3600" dirty="0"/>
              <a:t>		1.   Tabby Division</a:t>
            </a:r>
          </a:p>
          <a:p>
            <a:pPr>
              <a:buFontTx/>
              <a:buNone/>
            </a:pPr>
            <a:r>
              <a:rPr lang="en-US" sz="3600" dirty="0"/>
              <a:t>		2.   Silver/Smoke Division</a:t>
            </a:r>
          </a:p>
          <a:p>
            <a:pPr>
              <a:buFontTx/>
              <a:buNone/>
            </a:pPr>
            <a:endParaRPr lang="en-US" sz="3600" dirty="0"/>
          </a:p>
          <a:p>
            <a:pPr>
              <a:buFontTx/>
              <a:buNone/>
            </a:pPr>
            <a:r>
              <a:rPr lang="en-US" sz="3600" dirty="0"/>
              <a:t>	Colors limited to the eumelanistic colors &amp; agouti pattern only.</a:t>
            </a:r>
          </a:p>
          <a:p>
            <a:pPr>
              <a:buFontTx/>
              <a:buNone/>
            </a:pPr>
            <a:r>
              <a:rPr lang="en-US" sz="3600" dirty="0"/>
              <a:t>	(Homozygous ticked tabby Ta/Ta)</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9/3/2011</a:t>
            </a:r>
            <a:endParaRPr lang="en-US" altLang="en-US"/>
          </a:p>
        </p:txBody>
      </p:sp>
      <p:sp>
        <p:nvSpPr>
          <p:cNvPr id="6" name="Footer Placeholder 4"/>
          <p:cNvSpPr>
            <a:spLocks noGrp="1"/>
          </p:cNvSpPr>
          <p:nvPr>
            <p:ph type="ftr" sz="quarter" idx="11"/>
          </p:nvPr>
        </p:nvSpPr>
        <p:spPr/>
        <p:txBody>
          <a:bodyPr/>
          <a:lstStyle/>
          <a:p>
            <a:r>
              <a:rPr lang="en-US" altLang="en-US"/>
              <a:t>Aby Breed Seminar</a:t>
            </a:r>
          </a:p>
        </p:txBody>
      </p:sp>
      <p:sp>
        <p:nvSpPr>
          <p:cNvPr id="7" name="Slide Number Placeholder 5"/>
          <p:cNvSpPr>
            <a:spLocks noGrp="1"/>
          </p:cNvSpPr>
          <p:nvPr>
            <p:ph type="sldNum" sz="quarter" idx="12"/>
          </p:nvPr>
        </p:nvSpPr>
        <p:spPr/>
        <p:txBody>
          <a:bodyPr/>
          <a:lstStyle/>
          <a:p>
            <a:fld id="{4C62DEC1-55B2-4BA6-AB25-7E84E07EB749}" type="slidenum">
              <a:rPr lang="en-US" altLang="en-US"/>
              <a:pPr/>
              <a:t>84</a:t>
            </a:fld>
            <a:endParaRPr lang="en-US" altLang="en-US"/>
          </a:p>
        </p:txBody>
      </p:sp>
      <p:sp>
        <p:nvSpPr>
          <p:cNvPr id="253954" name="Rectangle 2"/>
          <p:cNvSpPr>
            <a:spLocks noGrp="1" noChangeArrowheads="1"/>
          </p:cNvSpPr>
          <p:nvPr>
            <p:ph type="title"/>
          </p:nvPr>
        </p:nvSpPr>
        <p:spPr>
          <a:xfrm>
            <a:off x="457200" y="277813"/>
            <a:ext cx="7924800" cy="1139825"/>
          </a:xfrm>
        </p:spPr>
        <p:txBody>
          <a:bodyPr/>
          <a:lstStyle/>
          <a:p>
            <a:r>
              <a:rPr lang="en-US" sz="3600" u="sng" dirty="0">
                <a:latin typeface="Arial" panose="020B0604020202020204" pitchFamily="34" charset="0"/>
              </a:rPr>
              <a:t>Championship Divisions-Colors</a:t>
            </a:r>
          </a:p>
        </p:txBody>
      </p:sp>
      <p:sp>
        <p:nvSpPr>
          <p:cNvPr id="253955" name="Rectangle 3"/>
          <p:cNvSpPr>
            <a:spLocks noGrp="1" noChangeArrowheads="1"/>
          </p:cNvSpPr>
          <p:nvPr>
            <p:ph type="body" idx="1"/>
          </p:nvPr>
        </p:nvSpPr>
        <p:spPr>
          <a:xfrm>
            <a:off x="457200" y="1143000"/>
            <a:ext cx="8229600" cy="4525963"/>
          </a:xfrm>
        </p:spPr>
        <p:txBody>
          <a:bodyPr/>
          <a:lstStyle/>
          <a:p>
            <a:pPr>
              <a:buFont typeface="Wingdings" panose="05000000000000000000" pitchFamily="2" charset="2"/>
              <a:buNone/>
            </a:pPr>
            <a:r>
              <a:rPr lang="en-US"/>
              <a:t>	</a:t>
            </a:r>
            <a:r>
              <a:rPr lang="en-US" sz="2000"/>
              <a:t>Traditional Category</a:t>
            </a:r>
          </a:p>
          <a:p>
            <a:pPr>
              <a:buFont typeface="Wingdings" panose="05000000000000000000" pitchFamily="2" charset="2"/>
              <a:buNone/>
            </a:pPr>
            <a:r>
              <a:rPr lang="en-US" sz="2000"/>
              <a:t>		1.   Tabby Division</a:t>
            </a:r>
          </a:p>
          <a:p>
            <a:pPr>
              <a:buFont typeface="Wingdings" panose="05000000000000000000" pitchFamily="2" charset="2"/>
              <a:buNone/>
            </a:pPr>
            <a:r>
              <a:rPr lang="en-US" sz="2000"/>
              <a:t>		2.   Silver/Smoke Division</a:t>
            </a:r>
          </a:p>
          <a:p>
            <a:pPr>
              <a:buFont typeface="Wingdings" panose="05000000000000000000" pitchFamily="2" charset="2"/>
              <a:buNone/>
            </a:pPr>
            <a:endParaRPr lang="en-US" sz="2000"/>
          </a:p>
          <a:p>
            <a:pPr>
              <a:buFont typeface="Wingdings" panose="05000000000000000000" pitchFamily="2" charset="2"/>
              <a:buNone/>
            </a:pPr>
            <a:r>
              <a:rPr lang="en-US" sz="2000"/>
              <a:t>	Colors limited to the Eumelanistic colors &amp; Agouti pattern only.</a:t>
            </a:r>
          </a:p>
          <a:p>
            <a:pPr>
              <a:buFont typeface="Wingdings" panose="05000000000000000000" pitchFamily="2" charset="2"/>
              <a:buNone/>
            </a:pPr>
            <a:r>
              <a:rPr lang="en-US" sz="2000"/>
              <a:t>	                                                   (Homozygous ticked tabby)</a:t>
            </a:r>
          </a:p>
        </p:txBody>
      </p:sp>
      <p:sp>
        <p:nvSpPr>
          <p:cNvPr id="253956" name="Rectangle 4"/>
          <p:cNvSpPr>
            <a:spLocks noChangeArrowheads="1"/>
          </p:cNvSpPr>
          <p:nvPr/>
        </p:nvSpPr>
        <p:spPr bwMode="auto">
          <a:xfrm>
            <a:off x="1143000" y="3657600"/>
            <a:ext cx="6324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buChar char="n"/>
              <a:defRPr sz="2600">
                <a:solidFill>
                  <a:schemeClr val="tx1"/>
                </a:solidFill>
                <a:latin typeface="Arial" panose="020B0604020202020204" pitchFamily="34" charset="0"/>
              </a:defRPr>
            </a:lvl1pPr>
            <a:lvl2pPr marL="669925" indent="-325438" algn="l">
              <a:buClr>
                <a:schemeClr val="accent2"/>
              </a:buClr>
              <a:buSzPct val="60000"/>
              <a:buChar char="q"/>
              <a:defRPr sz="2200">
                <a:solidFill>
                  <a:schemeClr val="tx1"/>
                </a:solidFill>
                <a:latin typeface="Arial" panose="020B0604020202020204" pitchFamily="34" charset="0"/>
              </a:defRPr>
            </a:lvl2pPr>
            <a:lvl3pPr marL="1022350" indent="-350838" algn="l">
              <a:buChar char="n"/>
              <a:defRPr sz="2000">
                <a:solidFill>
                  <a:schemeClr val="tx1"/>
                </a:solidFill>
                <a:latin typeface="Arial" panose="020B0604020202020204" pitchFamily="34" charset="0"/>
              </a:defRPr>
            </a:lvl3pPr>
            <a:lvl4pPr marL="1339850" indent="-315913" algn="l">
              <a:buClr>
                <a:schemeClr val="accent2"/>
              </a:buClr>
              <a:buSzPct val="70000"/>
              <a:buChar char="q"/>
              <a:defRPr>
                <a:solidFill>
                  <a:schemeClr val="tx1"/>
                </a:solidFill>
                <a:latin typeface="Arial" panose="020B0604020202020204" pitchFamily="34" charset="0"/>
              </a:defRPr>
            </a:lvl4pPr>
            <a:lvl5pPr marL="1681163" indent="-339725" algn="l">
              <a:buSzPct val="75000"/>
              <a:buChar char="§"/>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buChar char="§"/>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buChar char="§"/>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buChar char="§"/>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buChar char="§"/>
              <a:defRPr>
                <a:solidFill>
                  <a:schemeClr val="tx1"/>
                </a:solidFill>
                <a:latin typeface="Arial" panose="020B0604020202020204" pitchFamily="34" charset="0"/>
              </a:defRPr>
            </a:lvl9pPr>
          </a:lstStyle>
          <a:p>
            <a:pPr>
              <a:buFont typeface="Wingdings" panose="05000000000000000000" pitchFamily="2" charset="2"/>
              <a:buNone/>
            </a:pPr>
            <a:r>
              <a:rPr lang="en-US" sz="1800" u="sng"/>
              <a:t>Tabby Colors </a:t>
            </a:r>
            <a:r>
              <a:rPr lang="en-US" sz="1800"/>
              <a:t>		</a:t>
            </a:r>
            <a:r>
              <a:rPr lang="en-US" sz="1800" u="sng"/>
              <a:t>Silver/Smoke Colors</a:t>
            </a:r>
          </a:p>
          <a:p>
            <a:pPr>
              <a:buFont typeface="Wingdings" panose="05000000000000000000" pitchFamily="2" charset="2"/>
              <a:buNone/>
            </a:pPr>
            <a:r>
              <a:rPr lang="en-US" sz="1800"/>
              <a:t>	Ruddy		    Black Silver</a:t>
            </a:r>
          </a:p>
          <a:p>
            <a:pPr>
              <a:buFont typeface="Wingdings" panose="05000000000000000000" pitchFamily="2" charset="2"/>
              <a:buNone/>
            </a:pPr>
            <a:r>
              <a:rPr lang="en-US" sz="1800"/>
              <a:t>	Chocolate		    Chocolate Silver</a:t>
            </a:r>
          </a:p>
          <a:p>
            <a:pPr>
              <a:buFont typeface="Wingdings" panose="05000000000000000000" pitchFamily="2" charset="2"/>
              <a:buNone/>
            </a:pPr>
            <a:r>
              <a:rPr lang="en-US" sz="1800"/>
              <a:t>	Cinnamon		    Cinnamon Silver</a:t>
            </a:r>
          </a:p>
          <a:p>
            <a:pPr>
              <a:buFont typeface="Wingdings" panose="05000000000000000000" pitchFamily="2" charset="2"/>
              <a:buNone/>
            </a:pPr>
            <a:r>
              <a:rPr lang="en-US" sz="1800"/>
              <a:t>     Blue			    Blue Silver</a:t>
            </a:r>
          </a:p>
          <a:p>
            <a:pPr>
              <a:buFont typeface="Wingdings" panose="05000000000000000000" pitchFamily="2" charset="2"/>
              <a:buNone/>
            </a:pPr>
            <a:r>
              <a:rPr lang="en-US" sz="1800"/>
              <a:t>     Lilac			    Lilac Silver</a:t>
            </a:r>
          </a:p>
          <a:p>
            <a:pPr>
              <a:buFont typeface="Wingdings" panose="05000000000000000000" pitchFamily="2" charset="2"/>
              <a:buNone/>
            </a:pPr>
            <a:r>
              <a:rPr lang="en-US" sz="1800"/>
              <a:t>     Fawn		   	    Fawn Silver</a:t>
            </a:r>
          </a:p>
        </p:txBody>
      </p:sp>
    </p:spTree>
    <p:extLst>
      <p:ext uri="{BB962C8B-B14F-4D97-AF65-F5344CB8AC3E}">
        <p14:creationId xmlns:p14="http://schemas.microsoft.com/office/powerpoint/2010/main" val="36319307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p:txBody>
          <a:bodyPr/>
          <a:lstStyle/>
          <a:p>
            <a:r>
              <a:rPr lang="en-US"/>
              <a:t>9/3/2011</a:t>
            </a:r>
            <a:endParaRPr lang="en-US" altLang="en-US"/>
          </a:p>
        </p:txBody>
      </p:sp>
      <p:sp>
        <p:nvSpPr>
          <p:cNvPr id="7" name="Footer Placeholder 3"/>
          <p:cNvSpPr>
            <a:spLocks noGrp="1"/>
          </p:cNvSpPr>
          <p:nvPr>
            <p:ph type="ftr" sz="quarter" idx="11"/>
          </p:nvPr>
        </p:nvSpPr>
        <p:spPr/>
        <p:txBody>
          <a:bodyPr/>
          <a:lstStyle/>
          <a:p>
            <a:r>
              <a:rPr lang="en-US" altLang="en-US"/>
              <a:t>Aby Breed Seminar</a:t>
            </a:r>
          </a:p>
        </p:txBody>
      </p:sp>
      <p:sp>
        <p:nvSpPr>
          <p:cNvPr id="8" name="Slide Number Placeholder 4"/>
          <p:cNvSpPr>
            <a:spLocks noGrp="1"/>
          </p:cNvSpPr>
          <p:nvPr>
            <p:ph type="sldNum" sz="quarter" idx="12"/>
          </p:nvPr>
        </p:nvSpPr>
        <p:spPr/>
        <p:txBody>
          <a:bodyPr/>
          <a:lstStyle/>
          <a:p>
            <a:fld id="{0E62878C-B504-4EC1-AF90-C08A63AF7528}" type="slidenum">
              <a:rPr lang="en-US" altLang="en-US"/>
              <a:pPr/>
              <a:t>85</a:t>
            </a:fld>
            <a:endParaRPr lang="en-US" altLang="en-US"/>
          </a:p>
        </p:txBody>
      </p:sp>
      <p:sp>
        <p:nvSpPr>
          <p:cNvPr id="80898" name="Rectangle 2"/>
          <p:cNvSpPr>
            <a:spLocks noGrp="1" noChangeArrowheads="1"/>
          </p:cNvSpPr>
          <p:nvPr>
            <p:ph type="title"/>
          </p:nvPr>
        </p:nvSpPr>
        <p:spPr>
          <a:xfrm>
            <a:off x="609600" y="125240"/>
            <a:ext cx="6400800" cy="762000"/>
          </a:xfrm>
        </p:spPr>
        <p:txBody>
          <a:bodyPr>
            <a:normAutofit fontScale="90000"/>
          </a:bodyPr>
          <a:lstStyle/>
          <a:p>
            <a:br>
              <a:rPr lang="en-US" dirty="0"/>
            </a:br>
            <a:endParaRPr lang="en-US" dirty="0"/>
          </a:p>
        </p:txBody>
      </p:sp>
      <p:sp>
        <p:nvSpPr>
          <p:cNvPr id="80899" name="Text Box 3"/>
          <p:cNvSpPr txBox="1">
            <a:spLocks noChangeArrowheads="1"/>
          </p:cNvSpPr>
          <p:nvPr/>
        </p:nvSpPr>
        <p:spPr bwMode="auto">
          <a:xfrm>
            <a:off x="7162800" y="304800"/>
            <a:ext cx="1295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ClrTx/>
              <a:buSzTx/>
              <a:buFontTx/>
              <a:buNone/>
            </a:pPr>
            <a:r>
              <a:rPr lang="en-US" sz="3200">
                <a:latin typeface="Times New Roman" panose="02020603050405020304" pitchFamily="18" charset="0"/>
              </a:rPr>
              <a:t>10 pts</a:t>
            </a:r>
          </a:p>
        </p:txBody>
      </p:sp>
      <p:sp>
        <p:nvSpPr>
          <p:cNvPr id="80901" name="Text Box 5"/>
          <p:cNvSpPr txBox="1">
            <a:spLocks noChangeArrowheads="1"/>
          </p:cNvSpPr>
          <p:nvPr/>
        </p:nvSpPr>
        <p:spPr bwMode="auto">
          <a:xfrm>
            <a:off x="685800" y="2133600"/>
            <a:ext cx="7772400"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spcBef>
                <a:spcPct val="0"/>
              </a:spcBef>
              <a:defRPr sz="2400">
                <a:solidFill>
                  <a:schemeClr val="tx1"/>
                </a:solidFill>
                <a:latin typeface="Times New Roman" panose="02020603050405020304" pitchFamily="18" charset="0"/>
              </a:defRPr>
            </a:lvl1pPr>
            <a:lvl2pPr algn="l" eaLnBrk="0" hangingPunct="0">
              <a:spcBef>
                <a:spcPct val="0"/>
              </a:spcBef>
              <a:defRPr sz="2400">
                <a:solidFill>
                  <a:schemeClr val="tx1"/>
                </a:solidFill>
                <a:latin typeface="Times New Roman" panose="02020603050405020304" pitchFamily="18" charset="0"/>
              </a:defRPr>
            </a:lvl2pPr>
            <a:lvl3pPr algn="l" eaLnBrk="0" hangingPunct="0">
              <a:spcBef>
                <a:spcPct val="0"/>
              </a:spcBef>
              <a:defRPr sz="2400">
                <a:solidFill>
                  <a:schemeClr val="tx1"/>
                </a:solidFill>
                <a:latin typeface="Times New Roman" panose="02020603050405020304" pitchFamily="18" charset="0"/>
              </a:defRPr>
            </a:lvl3pPr>
            <a:lvl4pPr algn="l" eaLnBrk="0" hangingPunct="0">
              <a:spcBef>
                <a:spcPct val="0"/>
              </a:spcBef>
              <a:defRPr sz="2400">
                <a:solidFill>
                  <a:schemeClr val="tx1"/>
                </a:solidFill>
                <a:latin typeface="Times New Roman" panose="02020603050405020304" pitchFamily="18" charset="0"/>
              </a:defRPr>
            </a:lvl4pPr>
            <a:lvl5pPr algn="l" eaLnBrk="0" hangingPunct="0">
              <a:spcBef>
                <a:spcPct val="0"/>
              </a:spcBef>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sz="1800" dirty="0">
                <a:latin typeface="Arial" panose="020B0604020202020204" pitchFamily="34" charset="0"/>
              </a:rPr>
              <a:t>The more color, the more </a:t>
            </a:r>
            <a:r>
              <a:rPr lang="en-US" sz="1800" dirty="0" err="1">
                <a:latin typeface="Arial" panose="020B0604020202020204" pitchFamily="34" charset="0"/>
              </a:rPr>
              <a:t>rufusing</a:t>
            </a:r>
            <a:r>
              <a:rPr lang="en-US" sz="1800" dirty="0">
                <a:latin typeface="Arial" panose="020B0604020202020204" pitchFamily="34" charset="0"/>
              </a:rPr>
              <a:t> - the better!!  The “hotter” the undercoat color and the more intense the color of the color bands - the better.  A dyed (“intent to deceive”) will not demonstrate the various “tones” in </a:t>
            </a:r>
            <a:r>
              <a:rPr lang="en-US" sz="1800" dirty="0" err="1">
                <a:latin typeface="Arial" panose="020B0604020202020204" pitchFamily="34" charset="0"/>
              </a:rPr>
              <a:t>rufusing</a:t>
            </a:r>
            <a:r>
              <a:rPr lang="en-US" sz="1800" dirty="0">
                <a:latin typeface="Arial" panose="020B0604020202020204" pitchFamily="34" charset="0"/>
              </a:rPr>
              <a:t> - the entire coat will show the </a:t>
            </a:r>
            <a:r>
              <a:rPr lang="en-US" sz="1800" u="sng" dirty="0">
                <a:latin typeface="Arial" panose="020B0604020202020204" pitchFamily="34" charset="0"/>
              </a:rPr>
              <a:t>same</a:t>
            </a:r>
            <a:r>
              <a:rPr lang="en-US" sz="1800" dirty="0">
                <a:latin typeface="Arial" panose="020B0604020202020204" pitchFamily="34" charset="0"/>
              </a:rPr>
              <a:t> tone.  In addition, a well colored (</a:t>
            </a:r>
            <a:r>
              <a:rPr lang="en-US" sz="1800" dirty="0" err="1">
                <a:latin typeface="Arial" panose="020B0604020202020204" pitchFamily="34" charset="0"/>
              </a:rPr>
              <a:t>rufused</a:t>
            </a:r>
            <a:r>
              <a:rPr lang="en-US" sz="1800" dirty="0">
                <a:latin typeface="Arial" panose="020B0604020202020204" pitchFamily="34" charset="0"/>
              </a:rPr>
              <a:t>) Abyssinian will enhance the ticking of the cat.  Intense color should NEVER overcome the darker bands of ticking. </a:t>
            </a:r>
            <a:br>
              <a:rPr lang="en-US" sz="1800" dirty="0">
                <a:latin typeface="Arial" panose="020B0604020202020204" pitchFamily="34" charset="0"/>
              </a:rPr>
            </a:br>
            <a:endParaRPr lang="en-US" sz="1800" dirty="0">
              <a:latin typeface="Arial" panose="020B0604020202020204" pitchFamily="34" charset="0"/>
            </a:endParaRPr>
          </a:p>
          <a:p>
            <a:pPr eaLnBrk="1" hangingPunct="1">
              <a:spcBef>
                <a:spcPct val="50000"/>
              </a:spcBef>
            </a:pPr>
            <a:r>
              <a:rPr lang="en-US" sz="1800" dirty="0">
                <a:latin typeface="Arial" panose="020B0604020202020204" pitchFamily="34" charset="0"/>
              </a:rPr>
              <a:t>   </a:t>
            </a:r>
            <a:r>
              <a:rPr lang="en-US" sz="2000" i="1" dirty="0">
                <a:solidFill>
                  <a:schemeClr val="tx2"/>
                </a:solidFill>
                <a:latin typeface="Arial" panose="020B0604020202020204" pitchFamily="34" charset="0"/>
              </a:rPr>
              <a:t>The colors of the Abyssinian in the Silver Division</a:t>
            </a:r>
            <a:r>
              <a:rPr lang="en-US" sz="2600" dirty="0">
                <a:solidFill>
                  <a:schemeClr val="tx2"/>
                </a:solidFill>
                <a:latin typeface="Arial" panose="020B0604020202020204" pitchFamily="34" charset="0"/>
              </a:rPr>
              <a:t> </a:t>
            </a:r>
          </a:p>
          <a:p>
            <a:pPr eaLnBrk="1" hangingPunct="1">
              <a:spcBef>
                <a:spcPct val="50000"/>
              </a:spcBef>
            </a:pPr>
            <a:r>
              <a:rPr lang="en-US" sz="2600" dirty="0">
                <a:solidFill>
                  <a:schemeClr val="tx2"/>
                </a:solidFill>
                <a:latin typeface="Arial" panose="020B0604020202020204" pitchFamily="34" charset="0"/>
              </a:rPr>
              <a:t>   </a:t>
            </a:r>
            <a:r>
              <a:rPr lang="en-US" sz="1800" dirty="0">
                <a:latin typeface="Arial" panose="020B0604020202020204" pitchFamily="34" charset="0"/>
              </a:rPr>
              <a:t>The Silver Abyssinian ideally reflects NO warmth of color!  The less </a:t>
            </a:r>
            <a:r>
              <a:rPr lang="en-US" sz="1800" dirty="0" err="1">
                <a:latin typeface="Arial" panose="020B0604020202020204" pitchFamily="34" charset="0"/>
              </a:rPr>
              <a:t>rufusing</a:t>
            </a:r>
            <a:r>
              <a:rPr lang="en-US" sz="1800" dirty="0">
                <a:latin typeface="Arial" panose="020B0604020202020204" pitchFamily="34" charset="0"/>
              </a:rPr>
              <a:t> – the better (Tarnishing).     The exact opposite of the </a:t>
            </a:r>
            <a:r>
              <a:rPr lang="en-US" sz="1800" dirty="0" err="1">
                <a:latin typeface="Arial" panose="020B0604020202020204" pitchFamily="34" charset="0"/>
              </a:rPr>
              <a:t>rufused</a:t>
            </a:r>
            <a:r>
              <a:rPr lang="en-US" sz="1800" dirty="0">
                <a:latin typeface="Arial" panose="020B0604020202020204" pitchFamily="34" charset="0"/>
              </a:rPr>
              <a:t> </a:t>
            </a:r>
            <a:r>
              <a:rPr lang="en-US" sz="1800" dirty="0" err="1">
                <a:latin typeface="Arial" panose="020B0604020202020204" pitchFamily="34" charset="0"/>
              </a:rPr>
              <a:t>Aby</a:t>
            </a:r>
            <a:r>
              <a:rPr lang="en-US" sz="1800" dirty="0">
                <a:latin typeface="Arial" panose="020B0604020202020204" pitchFamily="34" charset="0"/>
              </a:rPr>
              <a:t>.</a:t>
            </a:r>
            <a:br>
              <a:rPr lang="en-US" sz="1800" dirty="0">
                <a:latin typeface="Arial" panose="020B0604020202020204" pitchFamily="34" charset="0"/>
              </a:rPr>
            </a:br>
            <a:endParaRPr lang="en-US" sz="1800" dirty="0">
              <a:latin typeface="Arial" panose="020B0604020202020204" pitchFamily="34" charset="0"/>
            </a:endParaRPr>
          </a:p>
        </p:txBody>
      </p:sp>
      <p:sp>
        <p:nvSpPr>
          <p:cNvPr id="80902" name="Text Box 6"/>
          <p:cNvSpPr txBox="1">
            <a:spLocks noChangeArrowheads="1"/>
          </p:cNvSpPr>
          <p:nvPr/>
        </p:nvSpPr>
        <p:spPr bwMode="auto">
          <a:xfrm>
            <a:off x="838200" y="1066800"/>
            <a:ext cx="6934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spcBef>
                <a:spcPct val="0"/>
              </a:spcBef>
              <a:defRPr sz="2400">
                <a:solidFill>
                  <a:schemeClr val="tx1"/>
                </a:solidFill>
                <a:latin typeface="Times New Roman" panose="02020603050405020304" pitchFamily="18" charset="0"/>
              </a:defRPr>
            </a:lvl1pPr>
            <a:lvl2pPr algn="l" eaLnBrk="0" hangingPunct="0">
              <a:spcBef>
                <a:spcPct val="0"/>
              </a:spcBef>
              <a:defRPr sz="2400">
                <a:solidFill>
                  <a:schemeClr val="tx1"/>
                </a:solidFill>
                <a:latin typeface="Times New Roman" panose="02020603050405020304" pitchFamily="18" charset="0"/>
              </a:defRPr>
            </a:lvl2pPr>
            <a:lvl3pPr algn="l" eaLnBrk="0" hangingPunct="0">
              <a:spcBef>
                <a:spcPct val="0"/>
              </a:spcBef>
              <a:defRPr sz="2400">
                <a:solidFill>
                  <a:schemeClr val="tx1"/>
                </a:solidFill>
                <a:latin typeface="Times New Roman" panose="02020603050405020304" pitchFamily="18" charset="0"/>
              </a:defRPr>
            </a:lvl3pPr>
            <a:lvl4pPr algn="l" eaLnBrk="0" hangingPunct="0">
              <a:spcBef>
                <a:spcPct val="0"/>
              </a:spcBef>
              <a:defRPr sz="2400">
                <a:solidFill>
                  <a:schemeClr val="tx1"/>
                </a:solidFill>
                <a:latin typeface="Times New Roman" panose="02020603050405020304" pitchFamily="18" charset="0"/>
              </a:defRPr>
            </a:lvl4pPr>
            <a:lvl5pPr algn="l" eaLnBrk="0" hangingPunct="0">
              <a:spcBef>
                <a:spcPct val="0"/>
              </a:spcBef>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sz="2000" i="1" dirty="0">
                <a:solidFill>
                  <a:schemeClr val="tx2"/>
                </a:solidFill>
                <a:latin typeface="Arial" panose="020B0604020202020204" pitchFamily="34" charset="0"/>
              </a:rPr>
              <a:t>“The colors of the Abyssinian in the Tabby Division should reflect warmth of color, giving the impression of a colorful cat.</a:t>
            </a:r>
            <a:endParaRPr lang="en-US" sz="2600" dirty="0">
              <a:solidFill>
                <a:schemeClr val="tx2"/>
              </a:solidFill>
              <a:latin typeface="Arial" panose="020B0604020202020204" pitchFamily="34" charset="0"/>
            </a:endParaRPr>
          </a:p>
        </p:txBody>
      </p:sp>
      <p:sp>
        <p:nvSpPr>
          <p:cNvPr id="9" name="Rectangle 2"/>
          <p:cNvSpPr txBox="1">
            <a:spLocks noChangeArrowheads="1"/>
          </p:cNvSpPr>
          <p:nvPr/>
        </p:nvSpPr>
        <p:spPr>
          <a:xfrm>
            <a:off x="457200" y="277814"/>
            <a:ext cx="7924800" cy="6697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u="sng" dirty="0">
                <a:latin typeface="Arial" panose="020B0604020202020204" pitchFamily="34" charset="0"/>
              </a:rPr>
              <a:t>Color</a:t>
            </a:r>
          </a:p>
        </p:txBody>
      </p:sp>
    </p:spTree>
    <p:extLst>
      <p:ext uri="{BB962C8B-B14F-4D97-AF65-F5344CB8AC3E}">
        <p14:creationId xmlns:p14="http://schemas.microsoft.com/office/powerpoint/2010/main" val="18241918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US"/>
              <a:t>9/3/2011</a:t>
            </a:r>
            <a:endParaRPr lang="en-US" altLang="en-US"/>
          </a:p>
        </p:txBody>
      </p:sp>
      <p:sp>
        <p:nvSpPr>
          <p:cNvPr id="5" name="Footer Placeholder 3"/>
          <p:cNvSpPr>
            <a:spLocks noGrp="1"/>
          </p:cNvSpPr>
          <p:nvPr>
            <p:ph type="ftr" sz="quarter" idx="11"/>
          </p:nvPr>
        </p:nvSpPr>
        <p:spPr/>
        <p:txBody>
          <a:bodyPr/>
          <a:lstStyle/>
          <a:p>
            <a:r>
              <a:rPr lang="en-US" altLang="en-US"/>
              <a:t>Aby Breed Seminar</a:t>
            </a:r>
          </a:p>
        </p:txBody>
      </p:sp>
      <p:sp>
        <p:nvSpPr>
          <p:cNvPr id="6" name="Slide Number Placeholder 4"/>
          <p:cNvSpPr>
            <a:spLocks noGrp="1"/>
          </p:cNvSpPr>
          <p:nvPr>
            <p:ph type="sldNum" sz="quarter" idx="12"/>
          </p:nvPr>
        </p:nvSpPr>
        <p:spPr/>
        <p:txBody>
          <a:bodyPr/>
          <a:lstStyle/>
          <a:p>
            <a:fld id="{8F6E4AED-777D-4458-B82A-0180E996E3AE}" type="slidenum">
              <a:rPr lang="en-US" altLang="en-US"/>
              <a:pPr/>
              <a:t>86</a:t>
            </a:fld>
            <a:endParaRPr lang="en-US" altLang="en-US"/>
          </a:p>
        </p:txBody>
      </p:sp>
      <p:sp>
        <p:nvSpPr>
          <p:cNvPr id="208898" name="Rectangle 2"/>
          <p:cNvSpPr>
            <a:spLocks noGrp="1" noChangeArrowheads="1"/>
          </p:cNvSpPr>
          <p:nvPr>
            <p:ph type="title"/>
          </p:nvPr>
        </p:nvSpPr>
        <p:spPr/>
        <p:txBody>
          <a:bodyPr/>
          <a:lstStyle/>
          <a:p>
            <a:r>
              <a:rPr lang="en-US"/>
              <a:t>Penalize:</a:t>
            </a:r>
          </a:p>
        </p:txBody>
      </p:sp>
      <p:sp>
        <p:nvSpPr>
          <p:cNvPr id="208899" name="Text Box 3"/>
          <p:cNvSpPr txBox="1">
            <a:spLocks noChangeArrowheads="1"/>
          </p:cNvSpPr>
          <p:nvPr/>
        </p:nvSpPr>
        <p:spPr bwMode="auto">
          <a:xfrm>
            <a:off x="1143000" y="1371600"/>
            <a:ext cx="7010400"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ClrTx/>
              <a:buSzTx/>
              <a:buFontTx/>
              <a:buChar char="•"/>
            </a:pPr>
            <a:r>
              <a:rPr lang="en-US" sz="2000" u="sng">
                <a:solidFill>
                  <a:schemeClr val="accent2"/>
                </a:solidFill>
                <a:latin typeface="Times New Roman" panose="02020603050405020304" pitchFamily="18" charset="0"/>
              </a:rPr>
              <a:t>Color faults</a:t>
            </a:r>
            <a:r>
              <a:rPr lang="en-US" sz="2000">
                <a:solidFill>
                  <a:schemeClr val="accent2"/>
                </a:solidFill>
                <a:latin typeface="Times New Roman" panose="02020603050405020304" pitchFamily="18" charset="0"/>
              </a:rPr>
              <a:t>: Mouse (grey) down coat, broken necklaces, leg bars, uneven color in non-ticked areas, tabby stripes or bars, slick coat, plushy coat, incorrect paw pad color</a:t>
            </a:r>
          </a:p>
          <a:p>
            <a:pPr algn="l" eaLnBrk="0" hangingPunct="0">
              <a:spcBef>
                <a:spcPct val="50000"/>
              </a:spcBef>
              <a:buClrTx/>
              <a:buSzTx/>
              <a:buFontTx/>
              <a:buChar char="•"/>
            </a:pPr>
            <a:r>
              <a:rPr lang="en-US" sz="2000" u="sng">
                <a:solidFill>
                  <a:schemeClr val="accent2"/>
                </a:solidFill>
                <a:latin typeface="Times New Roman" panose="02020603050405020304" pitchFamily="18" charset="0"/>
              </a:rPr>
              <a:t>Ticking/Pattern faults</a:t>
            </a:r>
            <a:r>
              <a:rPr lang="en-US" sz="2000">
                <a:solidFill>
                  <a:schemeClr val="accent2"/>
                </a:solidFill>
                <a:latin typeface="Times New Roman" panose="02020603050405020304" pitchFamily="18" charset="0"/>
              </a:rPr>
              <a:t>:  Uneven ticking, lack of desired markings on head</a:t>
            </a:r>
          </a:p>
          <a:p>
            <a:pPr algn="l" eaLnBrk="0" hangingPunct="0">
              <a:spcBef>
                <a:spcPct val="50000"/>
              </a:spcBef>
              <a:buClrTx/>
              <a:buSzTx/>
              <a:buFontTx/>
              <a:buChar char="•"/>
            </a:pPr>
            <a:r>
              <a:rPr lang="en-US" sz="2000" u="sng">
                <a:solidFill>
                  <a:schemeClr val="accent2"/>
                </a:solidFill>
                <a:latin typeface="Times New Roman" panose="02020603050405020304" pitchFamily="18" charset="0"/>
              </a:rPr>
              <a:t>Condition</a:t>
            </a:r>
            <a:r>
              <a:rPr lang="en-US" sz="2000">
                <a:solidFill>
                  <a:schemeClr val="accent2"/>
                </a:solidFill>
                <a:latin typeface="Times New Roman" panose="02020603050405020304" pitchFamily="18" charset="0"/>
              </a:rPr>
              <a:t>:  Lack of condition, flabbiness of body (muscle tone), lack of coat luster, eye color, evidence of illness, emaciation and lack of muscle tone.</a:t>
            </a:r>
          </a:p>
          <a:p>
            <a:pPr algn="l" eaLnBrk="0" hangingPunct="0">
              <a:spcBef>
                <a:spcPct val="50000"/>
              </a:spcBef>
              <a:buClrTx/>
              <a:buSzTx/>
              <a:buFontTx/>
              <a:buChar char="•"/>
            </a:pPr>
            <a:endParaRPr lang="en-US" sz="2000">
              <a:solidFill>
                <a:schemeClr val="accent2"/>
              </a:solidFill>
              <a:latin typeface="Times New Roman" panose="02020603050405020304" pitchFamily="18" charset="0"/>
            </a:endParaRPr>
          </a:p>
          <a:p>
            <a:pPr algn="l" eaLnBrk="0" hangingPunct="0">
              <a:spcBef>
                <a:spcPct val="50000"/>
              </a:spcBef>
              <a:buClrTx/>
              <a:buSzTx/>
              <a:buFontTx/>
              <a:buChar char="•"/>
            </a:pPr>
            <a:endParaRPr lang="en-US" sz="3200">
              <a:solidFill>
                <a:schemeClr val="accent2"/>
              </a:solidFill>
              <a:latin typeface="Times New Roman" panose="02020603050405020304" pitchFamily="18" charset="0"/>
            </a:endParaRPr>
          </a:p>
        </p:txBody>
      </p:sp>
    </p:spTree>
    <p:extLst>
      <p:ext uri="{BB962C8B-B14F-4D97-AF65-F5344CB8AC3E}">
        <p14:creationId xmlns:p14="http://schemas.microsoft.com/office/powerpoint/2010/main" val="1428261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2"/>
          <p:cNvSpPr>
            <a:spLocks noGrp="1"/>
          </p:cNvSpPr>
          <p:nvPr>
            <p:ph type="dt" sz="half" idx="10"/>
          </p:nvPr>
        </p:nvSpPr>
        <p:spPr/>
        <p:txBody>
          <a:bodyPr/>
          <a:lstStyle/>
          <a:p>
            <a:r>
              <a:rPr lang="en-US"/>
              <a:t>9/3/2011</a:t>
            </a:r>
            <a:endParaRPr lang="en-US" altLang="en-US"/>
          </a:p>
        </p:txBody>
      </p:sp>
      <p:sp>
        <p:nvSpPr>
          <p:cNvPr id="11" name="Footer Placeholder 3"/>
          <p:cNvSpPr>
            <a:spLocks noGrp="1"/>
          </p:cNvSpPr>
          <p:nvPr>
            <p:ph type="ftr" sz="quarter" idx="11"/>
          </p:nvPr>
        </p:nvSpPr>
        <p:spPr/>
        <p:txBody>
          <a:bodyPr/>
          <a:lstStyle/>
          <a:p>
            <a:r>
              <a:rPr lang="en-US" altLang="en-US"/>
              <a:t>Aby Breed Seminar</a:t>
            </a:r>
          </a:p>
        </p:txBody>
      </p:sp>
      <p:sp>
        <p:nvSpPr>
          <p:cNvPr id="12" name="Slide Number Placeholder 4"/>
          <p:cNvSpPr>
            <a:spLocks noGrp="1"/>
          </p:cNvSpPr>
          <p:nvPr>
            <p:ph type="sldNum" sz="quarter" idx="12"/>
          </p:nvPr>
        </p:nvSpPr>
        <p:spPr/>
        <p:txBody>
          <a:bodyPr/>
          <a:lstStyle/>
          <a:p>
            <a:fld id="{9556FBB2-CD39-4584-9D3F-A7C892139EA3}" type="slidenum">
              <a:rPr lang="en-US" altLang="en-US"/>
              <a:pPr/>
              <a:t>87</a:t>
            </a:fld>
            <a:endParaRPr lang="en-US" altLang="en-US"/>
          </a:p>
        </p:txBody>
      </p:sp>
      <p:sp>
        <p:nvSpPr>
          <p:cNvPr id="68610" name="Rectangle 2"/>
          <p:cNvSpPr>
            <a:spLocks noGrp="1" noChangeArrowheads="1"/>
          </p:cNvSpPr>
          <p:nvPr>
            <p:ph type="title"/>
          </p:nvPr>
        </p:nvSpPr>
        <p:spPr>
          <a:xfrm>
            <a:off x="457200" y="190500"/>
            <a:ext cx="8458200" cy="1143000"/>
          </a:xfrm>
        </p:spPr>
        <p:txBody>
          <a:bodyPr/>
          <a:lstStyle/>
          <a:p>
            <a:r>
              <a:rPr lang="en-US" sz="3300" dirty="0">
                <a:latin typeface="Lucida Sans" panose="020B0602030504020204" pitchFamily="34" charset="0"/>
              </a:rPr>
              <a:t>Ruddy kitten demonstrating coat/color issues</a:t>
            </a:r>
            <a:r>
              <a:rPr lang="en-US" sz="3300" dirty="0"/>
              <a:t> </a:t>
            </a:r>
            <a:endParaRPr lang="en-US" sz="4600" dirty="0"/>
          </a:p>
        </p:txBody>
      </p:sp>
      <p:pic>
        <p:nvPicPr>
          <p:cNvPr id="68616" name="Picture 8" descr="RusBoys_smud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520825"/>
            <a:ext cx="3462338" cy="4648200"/>
          </a:xfrm>
          <a:prstGeom prst="rect">
            <a:avLst/>
          </a:prstGeom>
          <a:noFill/>
          <a:extLst>
            <a:ext uri="{909E8E84-426E-40DD-AFC4-6F175D3DCCD1}">
              <a14:hiddenFill xmlns:a14="http://schemas.microsoft.com/office/drawing/2010/main">
                <a:solidFill>
                  <a:srgbClr val="FFFFFF"/>
                </a:solidFill>
              </a14:hiddenFill>
            </a:ext>
          </a:extLst>
        </p:spPr>
      </p:pic>
      <p:sp>
        <p:nvSpPr>
          <p:cNvPr id="68617" name="Line 9"/>
          <p:cNvSpPr>
            <a:spLocks noChangeShapeType="1"/>
          </p:cNvSpPr>
          <p:nvPr/>
        </p:nvSpPr>
        <p:spPr bwMode="auto">
          <a:xfrm flipH="1">
            <a:off x="4724400" y="2663825"/>
            <a:ext cx="2590800" cy="10668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8" name="Line 10"/>
          <p:cNvSpPr>
            <a:spLocks noChangeShapeType="1"/>
          </p:cNvSpPr>
          <p:nvPr/>
        </p:nvSpPr>
        <p:spPr bwMode="auto">
          <a:xfrm>
            <a:off x="1752600" y="2816225"/>
            <a:ext cx="2590800" cy="5334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9" name="Text Box 11"/>
          <p:cNvSpPr txBox="1">
            <a:spLocks noChangeArrowheads="1"/>
          </p:cNvSpPr>
          <p:nvPr/>
        </p:nvSpPr>
        <p:spPr bwMode="auto">
          <a:xfrm>
            <a:off x="304800" y="2359025"/>
            <a:ext cx="16002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spcBef>
                <a:spcPct val="0"/>
              </a:spcBef>
              <a:defRPr sz="2400">
                <a:solidFill>
                  <a:schemeClr val="tx1"/>
                </a:solidFill>
                <a:latin typeface="Times New Roman" panose="02020603050405020304" pitchFamily="18" charset="0"/>
              </a:defRPr>
            </a:lvl1pPr>
            <a:lvl2pPr algn="l" eaLnBrk="0" hangingPunct="0">
              <a:spcBef>
                <a:spcPct val="0"/>
              </a:spcBef>
              <a:defRPr sz="2400">
                <a:solidFill>
                  <a:schemeClr val="tx1"/>
                </a:solidFill>
                <a:latin typeface="Times New Roman" panose="02020603050405020304" pitchFamily="18" charset="0"/>
              </a:defRPr>
            </a:lvl2pPr>
            <a:lvl3pPr algn="l" eaLnBrk="0" hangingPunct="0">
              <a:spcBef>
                <a:spcPct val="0"/>
              </a:spcBef>
              <a:defRPr sz="2400">
                <a:solidFill>
                  <a:schemeClr val="tx1"/>
                </a:solidFill>
                <a:latin typeface="Times New Roman" panose="02020603050405020304" pitchFamily="18" charset="0"/>
              </a:defRPr>
            </a:lvl3pPr>
            <a:lvl4pPr algn="l" eaLnBrk="0" hangingPunct="0">
              <a:spcBef>
                <a:spcPct val="0"/>
              </a:spcBef>
              <a:defRPr sz="2400">
                <a:solidFill>
                  <a:schemeClr val="tx1"/>
                </a:solidFill>
                <a:latin typeface="Times New Roman" panose="02020603050405020304" pitchFamily="18" charset="0"/>
              </a:defRPr>
            </a:lvl4pPr>
            <a:lvl5pPr algn="l" eaLnBrk="0" hangingPunct="0">
              <a:spcBef>
                <a:spcPct val="0"/>
              </a:spcBef>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spcBef>
                <a:spcPct val="50000"/>
              </a:spcBef>
            </a:pPr>
            <a:r>
              <a:rPr lang="en-US" sz="2600">
                <a:solidFill>
                  <a:schemeClr val="tx2"/>
                </a:solidFill>
                <a:latin typeface="Arial" panose="020B0604020202020204" pitchFamily="34" charset="0"/>
              </a:rPr>
              <a:t>Low white</a:t>
            </a:r>
          </a:p>
        </p:txBody>
      </p:sp>
      <p:sp>
        <p:nvSpPr>
          <p:cNvPr id="68620" name="Text Box 12"/>
          <p:cNvSpPr txBox="1">
            <a:spLocks noChangeArrowheads="1"/>
          </p:cNvSpPr>
          <p:nvPr/>
        </p:nvSpPr>
        <p:spPr bwMode="auto">
          <a:xfrm>
            <a:off x="7162800" y="2282825"/>
            <a:ext cx="160020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spcBef>
                <a:spcPct val="0"/>
              </a:spcBef>
              <a:defRPr sz="2400">
                <a:solidFill>
                  <a:schemeClr val="tx1"/>
                </a:solidFill>
                <a:latin typeface="Times New Roman" panose="02020603050405020304" pitchFamily="18" charset="0"/>
              </a:defRPr>
            </a:lvl1pPr>
            <a:lvl2pPr algn="l" eaLnBrk="0" hangingPunct="0">
              <a:spcBef>
                <a:spcPct val="0"/>
              </a:spcBef>
              <a:defRPr sz="2400">
                <a:solidFill>
                  <a:schemeClr val="tx1"/>
                </a:solidFill>
                <a:latin typeface="Times New Roman" panose="02020603050405020304" pitchFamily="18" charset="0"/>
              </a:defRPr>
            </a:lvl2pPr>
            <a:lvl3pPr algn="l" eaLnBrk="0" hangingPunct="0">
              <a:spcBef>
                <a:spcPct val="0"/>
              </a:spcBef>
              <a:defRPr sz="2400">
                <a:solidFill>
                  <a:schemeClr val="tx1"/>
                </a:solidFill>
                <a:latin typeface="Times New Roman" panose="02020603050405020304" pitchFamily="18" charset="0"/>
              </a:defRPr>
            </a:lvl3pPr>
            <a:lvl4pPr algn="l" eaLnBrk="0" hangingPunct="0">
              <a:spcBef>
                <a:spcPct val="0"/>
              </a:spcBef>
              <a:defRPr sz="2400">
                <a:solidFill>
                  <a:schemeClr val="tx1"/>
                </a:solidFill>
                <a:latin typeface="Times New Roman" panose="02020603050405020304" pitchFamily="18" charset="0"/>
              </a:defRPr>
            </a:lvl4pPr>
            <a:lvl5pPr algn="l" eaLnBrk="0" hangingPunct="0">
              <a:spcBef>
                <a:spcPct val="0"/>
              </a:spcBef>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sz="2600">
                <a:solidFill>
                  <a:schemeClr val="tx2"/>
                </a:solidFill>
                <a:latin typeface="Arial" panose="020B0604020202020204" pitchFamily="34" charset="0"/>
              </a:rPr>
              <a:t>Smudges or ghost marks</a:t>
            </a:r>
          </a:p>
        </p:txBody>
      </p:sp>
      <p:sp>
        <p:nvSpPr>
          <p:cNvPr id="68621" name="Text Box 13"/>
          <p:cNvSpPr txBox="1">
            <a:spLocks noChangeArrowheads="1"/>
          </p:cNvSpPr>
          <p:nvPr/>
        </p:nvSpPr>
        <p:spPr bwMode="auto">
          <a:xfrm>
            <a:off x="6477000" y="4492625"/>
            <a:ext cx="182880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spcBef>
                <a:spcPct val="0"/>
              </a:spcBef>
              <a:defRPr sz="2400">
                <a:solidFill>
                  <a:schemeClr val="tx1"/>
                </a:solidFill>
                <a:latin typeface="Times New Roman" panose="02020603050405020304" pitchFamily="18" charset="0"/>
              </a:defRPr>
            </a:lvl1pPr>
            <a:lvl2pPr algn="l" eaLnBrk="0" hangingPunct="0">
              <a:spcBef>
                <a:spcPct val="0"/>
              </a:spcBef>
              <a:defRPr sz="2400">
                <a:solidFill>
                  <a:schemeClr val="tx1"/>
                </a:solidFill>
                <a:latin typeface="Times New Roman" panose="02020603050405020304" pitchFamily="18" charset="0"/>
              </a:defRPr>
            </a:lvl2pPr>
            <a:lvl3pPr algn="l" eaLnBrk="0" hangingPunct="0">
              <a:spcBef>
                <a:spcPct val="0"/>
              </a:spcBef>
              <a:defRPr sz="2400">
                <a:solidFill>
                  <a:schemeClr val="tx1"/>
                </a:solidFill>
                <a:latin typeface="Times New Roman" panose="02020603050405020304" pitchFamily="18" charset="0"/>
              </a:defRPr>
            </a:lvl3pPr>
            <a:lvl4pPr algn="l" eaLnBrk="0" hangingPunct="0">
              <a:spcBef>
                <a:spcPct val="0"/>
              </a:spcBef>
              <a:defRPr sz="2400">
                <a:solidFill>
                  <a:schemeClr val="tx1"/>
                </a:solidFill>
                <a:latin typeface="Times New Roman" panose="02020603050405020304" pitchFamily="18" charset="0"/>
              </a:defRPr>
            </a:lvl4pPr>
            <a:lvl5pPr algn="l" eaLnBrk="0" hangingPunct="0">
              <a:spcBef>
                <a:spcPct val="0"/>
              </a:spcBef>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sz="2600">
                <a:solidFill>
                  <a:schemeClr val="tx2"/>
                </a:solidFill>
                <a:latin typeface="Arial" panose="020B0604020202020204" pitchFamily="34" charset="0"/>
              </a:rPr>
              <a:t>Ghost marks on the leg</a:t>
            </a:r>
          </a:p>
        </p:txBody>
      </p:sp>
      <p:sp>
        <p:nvSpPr>
          <p:cNvPr id="68622" name="Line 14"/>
          <p:cNvSpPr>
            <a:spLocks noChangeShapeType="1"/>
          </p:cNvSpPr>
          <p:nvPr/>
        </p:nvSpPr>
        <p:spPr bwMode="auto">
          <a:xfrm flipH="1" flipV="1">
            <a:off x="4648200" y="4721225"/>
            <a:ext cx="2286000" cy="2286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1315216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US"/>
              <a:t>9/3/2011</a:t>
            </a:r>
            <a:endParaRPr lang="en-US" altLang="en-US"/>
          </a:p>
        </p:txBody>
      </p:sp>
      <p:sp>
        <p:nvSpPr>
          <p:cNvPr id="5" name="Footer Placeholder 3"/>
          <p:cNvSpPr>
            <a:spLocks noGrp="1"/>
          </p:cNvSpPr>
          <p:nvPr>
            <p:ph type="ftr" sz="quarter" idx="11"/>
          </p:nvPr>
        </p:nvSpPr>
        <p:spPr/>
        <p:txBody>
          <a:bodyPr/>
          <a:lstStyle/>
          <a:p>
            <a:r>
              <a:rPr lang="en-US" altLang="en-US"/>
              <a:t>Aby Breed Seminar</a:t>
            </a:r>
          </a:p>
        </p:txBody>
      </p:sp>
      <p:sp>
        <p:nvSpPr>
          <p:cNvPr id="6" name="Slide Number Placeholder 4"/>
          <p:cNvSpPr>
            <a:spLocks noGrp="1"/>
          </p:cNvSpPr>
          <p:nvPr>
            <p:ph type="sldNum" sz="quarter" idx="12"/>
          </p:nvPr>
        </p:nvSpPr>
        <p:spPr/>
        <p:txBody>
          <a:bodyPr/>
          <a:lstStyle/>
          <a:p>
            <a:fld id="{C56FEA59-F3DB-44FC-BFCF-16962C36586B}" type="slidenum">
              <a:rPr lang="en-US" altLang="en-US"/>
              <a:pPr/>
              <a:t>88</a:t>
            </a:fld>
            <a:endParaRPr lang="en-US" altLang="en-US"/>
          </a:p>
        </p:txBody>
      </p:sp>
      <p:sp>
        <p:nvSpPr>
          <p:cNvPr id="67586" name="Rectangle 2"/>
          <p:cNvSpPr>
            <a:spLocks noGrp="1" noChangeArrowheads="1"/>
          </p:cNvSpPr>
          <p:nvPr>
            <p:ph type="title"/>
          </p:nvPr>
        </p:nvSpPr>
        <p:spPr>
          <a:xfrm>
            <a:off x="457200" y="404813"/>
            <a:ext cx="8382000" cy="1423987"/>
          </a:xfrm>
        </p:spPr>
        <p:txBody>
          <a:bodyPr/>
          <a:lstStyle/>
          <a:p>
            <a:r>
              <a:rPr lang="en-US" sz="2000">
                <a:latin typeface="Lucida Sans" panose="020B0602030504020204" pitchFamily="34" charset="0"/>
              </a:rPr>
              <a:t>“Mouse” or grey down undercoat is found next to the skin and most often found on the neck, elbows and outside rear legs.</a:t>
            </a:r>
            <a:r>
              <a:rPr lang="en-US"/>
              <a:t>  </a:t>
            </a:r>
          </a:p>
        </p:txBody>
      </p:sp>
      <p:pic>
        <p:nvPicPr>
          <p:cNvPr id="67589" name="Picture 5" descr="mousecoat_1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28800"/>
            <a:ext cx="5638800"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4833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9/3/2011</a:t>
            </a:r>
            <a:endParaRPr lang="en-US" altLang="en-US"/>
          </a:p>
        </p:txBody>
      </p:sp>
      <p:sp>
        <p:nvSpPr>
          <p:cNvPr id="6" name="Footer Placeholder 4"/>
          <p:cNvSpPr>
            <a:spLocks noGrp="1"/>
          </p:cNvSpPr>
          <p:nvPr>
            <p:ph type="ftr" sz="quarter" idx="11"/>
          </p:nvPr>
        </p:nvSpPr>
        <p:spPr/>
        <p:txBody>
          <a:bodyPr/>
          <a:lstStyle/>
          <a:p>
            <a:r>
              <a:rPr lang="en-US" altLang="en-US"/>
              <a:t>Aby Breed Seminar</a:t>
            </a:r>
          </a:p>
        </p:txBody>
      </p:sp>
      <p:sp>
        <p:nvSpPr>
          <p:cNvPr id="7" name="Slide Number Placeholder 5"/>
          <p:cNvSpPr>
            <a:spLocks noGrp="1"/>
          </p:cNvSpPr>
          <p:nvPr>
            <p:ph type="sldNum" sz="quarter" idx="12"/>
          </p:nvPr>
        </p:nvSpPr>
        <p:spPr/>
        <p:txBody>
          <a:bodyPr/>
          <a:lstStyle/>
          <a:p>
            <a:fld id="{14B738D3-DBC3-4874-B2A1-F32187B96263}" type="slidenum">
              <a:rPr lang="en-US" altLang="en-US"/>
              <a:pPr/>
              <a:t>89</a:t>
            </a:fld>
            <a:endParaRPr lang="en-US" altLang="en-US"/>
          </a:p>
        </p:txBody>
      </p:sp>
      <p:sp>
        <p:nvSpPr>
          <p:cNvPr id="261122" name="Rectangle 2"/>
          <p:cNvSpPr>
            <a:spLocks noGrp="1" noChangeArrowheads="1"/>
          </p:cNvSpPr>
          <p:nvPr>
            <p:ph type="title"/>
          </p:nvPr>
        </p:nvSpPr>
        <p:spPr/>
        <p:txBody>
          <a:bodyPr/>
          <a:lstStyle/>
          <a:p>
            <a:r>
              <a:rPr lang="en-US" sz="3600">
                <a:latin typeface="Arial" panose="020B0604020202020204" pitchFamily="34" charset="0"/>
              </a:rPr>
              <a:t>Broken necklace</a:t>
            </a:r>
          </a:p>
        </p:txBody>
      </p:sp>
      <p:sp>
        <p:nvSpPr>
          <p:cNvPr id="261125" name="Line 5"/>
          <p:cNvSpPr>
            <a:spLocks noChangeShapeType="1"/>
          </p:cNvSpPr>
          <p:nvPr/>
        </p:nvSpPr>
        <p:spPr bwMode="auto">
          <a:xfrm>
            <a:off x="762000" y="1828800"/>
            <a:ext cx="1828800" cy="9906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1327150"/>
            <a:ext cx="3771900" cy="5029200"/>
          </a:xfrm>
          <a:prstGeom prst="rect">
            <a:avLst/>
          </a:prstGeom>
        </p:spPr>
      </p:pic>
    </p:spTree>
    <p:extLst>
      <p:ext uri="{BB962C8B-B14F-4D97-AF65-F5344CB8AC3E}">
        <p14:creationId xmlns:p14="http://schemas.microsoft.com/office/powerpoint/2010/main" val="3683615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057400" y="274638"/>
            <a:ext cx="4495800" cy="1143000"/>
          </a:xfrm>
        </p:spPr>
        <p:txBody>
          <a:bodyPr>
            <a:normAutofit/>
          </a:bodyPr>
          <a:lstStyle/>
          <a:p>
            <a:pPr algn="l"/>
            <a:r>
              <a:rPr lang="en-US" b="1" dirty="0">
                <a:solidFill>
                  <a:schemeClr val="accent6">
                    <a:lumMod val="50000"/>
                  </a:schemeClr>
                </a:solidFill>
                <a:latin typeface="Papyrus" panose="03070502060502030205" pitchFamily="66" charset="0"/>
              </a:rPr>
              <a:t>            </a:t>
            </a:r>
            <a:r>
              <a:rPr lang="en-US" b="1" u="sng" dirty="0">
                <a:solidFill>
                  <a:schemeClr val="accent6">
                    <a:lumMod val="50000"/>
                  </a:schemeClr>
                </a:solidFill>
                <a:latin typeface="Papyrus" panose="03070502060502030205" pitchFamily="66" charset="0"/>
              </a:rPr>
              <a:t>Zula</a:t>
            </a:r>
          </a:p>
        </p:txBody>
      </p:sp>
      <p:sp>
        <p:nvSpPr>
          <p:cNvPr id="13315" name="Rectangle 3"/>
          <p:cNvSpPr>
            <a:spLocks noGrp="1" noChangeArrowheads="1"/>
          </p:cNvSpPr>
          <p:nvPr>
            <p:ph idx="1"/>
          </p:nvPr>
        </p:nvSpPr>
        <p:spPr>
          <a:xfrm>
            <a:off x="435632" y="1295401"/>
            <a:ext cx="8229600" cy="2743199"/>
          </a:xfrm>
        </p:spPr>
        <p:txBody>
          <a:bodyPr>
            <a:normAutofit fontScale="92500" lnSpcReduction="20000"/>
          </a:bodyPr>
          <a:lstStyle/>
          <a:p>
            <a:pPr marL="0" indent="0">
              <a:lnSpc>
                <a:spcPct val="90000"/>
              </a:lnSpc>
              <a:buNone/>
            </a:pPr>
            <a:r>
              <a:rPr lang="en-US" sz="3600" b="1" i="1" dirty="0">
                <a:latin typeface="High Tower Text" panose="02040502050506030303" pitchFamily="18" charset="0"/>
              </a:rPr>
              <a:t>Others believe that an Abyssinian named Zula was transported by British soldiers from Abyssinia (now Ethiopia) to England at the end of the Abyssinian war in 1868. Many believe Zula to be the foundation of the Abyssinian however, there is no documentation linking Zula to the Abyssinian breed lines.  </a:t>
            </a:r>
          </a:p>
          <a:p>
            <a:pPr>
              <a:buFontTx/>
              <a:buNone/>
            </a:pPr>
            <a:endParaRPr lang="en-US" dirty="0"/>
          </a:p>
        </p:txBody>
      </p:sp>
      <p:pic>
        <p:nvPicPr>
          <p:cNvPr id="7" name="Picture 2" descr="http://www.nileabys.com/images/Historical/zu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4725" y="3810000"/>
            <a:ext cx="5629275"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2"/>
          <p:cNvSpPr>
            <a:spLocks noGrp="1"/>
          </p:cNvSpPr>
          <p:nvPr>
            <p:ph type="dt" sz="half" idx="10"/>
          </p:nvPr>
        </p:nvSpPr>
        <p:spPr/>
        <p:txBody>
          <a:bodyPr/>
          <a:lstStyle/>
          <a:p>
            <a:r>
              <a:rPr lang="en-US"/>
              <a:t>9/3/2011</a:t>
            </a:r>
            <a:endParaRPr lang="en-US" altLang="en-US"/>
          </a:p>
        </p:txBody>
      </p:sp>
      <p:sp>
        <p:nvSpPr>
          <p:cNvPr id="9" name="Footer Placeholder 3"/>
          <p:cNvSpPr>
            <a:spLocks noGrp="1"/>
          </p:cNvSpPr>
          <p:nvPr>
            <p:ph type="ftr" sz="quarter" idx="11"/>
          </p:nvPr>
        </p:nvSpPr>
        <p:spPr/>
        <p:txBody>
          <a:bodyPr/>
          <a:lstStyle/>
          <a:p>
            <a:r>
              <a:rPr lang="en-US" altLang="en-US"/>
              <a:t>Aby Breed Seminar</a:t>
            </a:r>
          </a:p>
        </p:txBody>
      </p:sp>
      <p:sp>
        <p:nvSpPr>
          <p:cNvPr id="10" name="Slide Number Placeholder 4"/>
          <p:cNvSpPr>
            <a:spLocks noGrp="1"/>
          </p:cNvSpPr>
          <p:nvPr>
            <p:ph type="sldNum" sz="quarter" idx="12"/>
          </p:nvPr>
        </p:nvSpPr>
        <p:spPr/>
        <p:txBody>
          <a:bodyPr/>
          <a:lstStyle/>
          <a:p>
            <a:fld id="{161FD357-45A2-4B6A-A416-43FCD377A27D}" type="slidenum">
              <a:rPr lang="en-US" altLang="en-US"/>
              <a:pPr/>
              <a:t>90</a:t>
            </a:fld>
            <a:endParaRPr lang="en-US" altLang="en-US"/>
          </a:p>
        </p:txBody>
      </p:sp>
      <p:sp>
        <p:nvSpPr>
          <p:cNvPr id="209922" name="Rectangle 2"/>
          <p:cNvSpPr>
            <a:spLocks noGrp="1" noChangeArrowheads="1"/>
          </p:cNvSpPr>
          <p:nvPr>
            <p:ph type="title"/>
          </p:nvPr>
        </p:nvSpPr>
        <p:spPr/>
        <p:txBody>
          <a:bodyPr/>
          <a:lstStyle/>
          <a:p>
            <a:r>
              <a:rPr lang="en-US">
                <a:solidFill>
                  <a:srgbClr val="CC3300"/>
                </a:solidFill>
              </a:rPr>
              <a:t>Withhold All Awards - Disqualify</a:t>
            </a:r>
          </a:p>
        </p:txBody>
      </p:sp>
      <p:sp>
        <p:nvSpPr>
          <p:cNvPr id="209924" name="Text Box 4"/>
          <p:cNvSpPr txBox="1">
            <a:spLocks noChangeArrowheads="1"/>
          </p:cNvSpPr>
          <p:nvPr/>
        </p:nvSpPr>
        <p:spPr bwMode="auto">
          <a:xfrm>
            <a:off x="1219200" y="2133600"/>
            <a:ext cx="3657600"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ClrTx/>
              <a:buSzTx/>
              <a:buFontTx/>
              <a:buChar char="•"/>
            </a:pPr>
            <a:r>
              <a:rPr lang="en-US" sz="3200">
                <a:latin typeface="Times New Roman" panose="02020603050405020304" pitchFamily="18" charset="0"/>
              </a:rPr>
              <a:t>Unbroken necklace </a:t>
            </a:r>
          </a:p>
          <a:p>
            <a:pPr algn="l" eaLnBrk="0" hangingPunct="0">
              <a:spcBef>
                <a:spcPct val="50000"/>
              </a:spcBef>
              <a:buClrTx/>
              <a:buSzTx/>
              <a:buFontTx/>
              <a:buChar char="•"/>
            </a:pPr>
            <a:r>
              <a:rPr lang="en-US" sz="3200">
                <a:latin typeface="Times New Roman" panose="02020603050405020304" pitchFamily="18" charset="0"/>
              </a:rPr>
              <a:t>Reversed ticking</a:t>
            </a:r>
          </a:p>
          <a:p>
            <a:pPr algn="l" eaLnBrk="0" hangingPunct="0">
              <a:spcBef>
                <a:spcPct val="50000"/>
              </a:spcBef>
              <a:buClrTx/>
              <a:buSzTx/>
              <a:buFontTx/>
              <a:buChar char="•"/>
            </a:pPr>
            <a:r>
              <a:rPr lang="en-US" sz="3200">
                <a:latin typeface="Times New Roman" panose="02020603050405020304" pitchFamily="18" charset="0"/>
              </a:rPr>
              <a:t>White locket</a:t>
            </a:r>
            <a:r>
              <a:rPr lang="en-US" sz="3200">
                <a:solidFill>
                  <a:schemeClr val="folHlink"/>
                </a:solidFill>
                <a:latin typeface="Times New Roman" panose="02020603050405020304" pitchFamily="18" charset="0"/>
              </a:rPr>
              <a:t> </a:t>
            </a:r>
          </a:p>
        </p:txBody>
      </p:sp>
      <p:pic>
        <p:nvPicPr>
          <p:cNvPr id="209933" name="Picture 13" descr="Tabby_Cats-Front_View_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143000"/>
            <a:ext cx="1584325" cy="1981200"/>
          </a:xfrm>
          <a:prstGeom prst="rect">
            <a:avLst/>
          </a:prstGeom>
          <a:noFill/>
          <a:extLst>
            <a:ext uri="{909E8E84-426E-40DD-AFC4-6F175D3DCCD1}">
              <a14:hiddenFill xmlns:a14="http://schemas.microsoft.com/office/drawing/2010/main">
                <a:solidFill>
                  <a:srgbClr val="FFFFFF"/>
                </a:solidFill>
              </a14:hiddenFill>
            </a:ext>
          </a:extLst>
        </p:spPr>
      </p:pic>
      <p:sp>
        <p:nvSpPr>
          <p:cNvPr id="209928" name="Line 8"/>
          <p:cNvSpPr>
            <a:spLocks noChangeShapeType="1"/>
          </p:cNvSpPr>
          <p:nvPr/>
        </p:nvSpPr>
        <p:spPr bwMode="auto">
          <a:xfrm>
            <a:off x="4724400" y="2438400"/>
            <a:ext cx="1524000" cy="0"/>
          </a:xfrm>
          <a:prstGeom prst="line">
            <a:avLst/>
          </a:prstGeom>
          <a:noFill/>
          <a:ln w="31750">
            <a:solidFill>
              <a:srgbClr val="008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9934" name="Picture 14" descr="lock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581400"/>
            <a:ext cx="2794000" cy="2095500"/>
          </a:xfrm>
          <a:prstGeom prst="rect">
            <a:avLst/>
          </a:prstGeom>
          <a:noFill/>
          <a:extLst>
            <a:ext uri="{909E8E84-426E-40DD-AFC4-6F175D3DCCD1}">
              <a14:hiddenFill xmlns:a14="http://schemas.microsoft.com/office/drawing/2010/main">
                <a:solidFill>
                  <a:srgbClr val="FFFFFF"/>
                </a:solidFill>
              </a14:hiddenFill>
            </a:ext>
          </a:extLst>
        </p:spPr>
      </p:pic>
      <p:sp>
        <p:nvSpPr>
          <p:cNvPr id="209935" name="Line 15"/>
          <p:cNvSpPr>
            <a:spLocks noChangeShapeType="1"/>
          </p:cNvSpPr>
          <p:nvPr/>
        </p:nvSpPr>
        <p:spPr bwMode="auto">
          <a:xfrm>
            <a:off x="3657600" y="4114800"/>
            <a:ext cx="2133600" cy="7620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1255184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457200" y="152400"/>
            <a:ext cx="3352800" cy="715962"/>
          </a:xfrm>
        </p:spPr>
        <p:txBody>
          <a:bodyPr>
            <a:normAutofit/>
          </a:bodyPr>
          <a:lstStyle/>
          <a:p>
            <a:pPr algn="l"/>
            <a:r>
              <a:rPr lang="en-US" sz="4000" u="sng" dirty="0"/>
              <a:t>Colors</a:t>
            </a:r>
          </a:p>
        </p:txBody>
      </p:sp>
      <p:sp>
        <p:nvSpPr>
          <p:cNvPr id="229379" name="Rectangle 3"/>
          <p:cNvSpPr>
            <a:spLocks noGrp="1" noChangeArrowheads="1"/>
          </p:cNvSpPr>
          <p:nvPr>
            <p:ph type="body" sz="half" idx="1"/>
          </p:nvPr>
        </p:nvSpPr>
        <p:spPr>
          <a:xfrm>
            <a:off x="533400" y="1447800"/>
            <a:ext cx="3810000" cy="1600200"/>
          </a:xfrm>
        </p:spPr>
        <p:txBody>
          <a:bodyPr>
            <a:normAutofit/>
          </a:bodyPr>
          <a:lstStyle/>
          <a:p>
            <a:pPr>
              <a:buFontTx/>
              <a:buNone/>
            </a:pPr>
            <a:r>
              <a:rPr lang="en-US" sz="1800" b="1" u="sng" dirty="0"/>
              <a:t>Full Colors</a:t>
            </a:r>
            <a:r>
              <a:rPr lang="en-US" sz="1800" b="1" dirty="0"/>
              <a:t>	</a:t>
            </a:r>
            <a:r>
              <a:rPr lang="en-US" sz="1800" b="1" u="sng" dirty="0"/>
              <a:t>Dilute Colors</a:t>
            </a:r>
          </a:p>
          <a:p>
            <a:pPr>
              <a:buFontTx/>
              <a:buNone/>
            </a:pPr>
            <a:r>
              <a:rPr lang="en-US" sz="1800" b="1" dirty="0"/>
              <a:t>	Ruddy	    Blue</a:t>
            </a:r>
          </a:p>
          <a:p>
            <a:pPr>
              <a:buFontTx/>
              <a:buNone/>
            </a:pPr>
            <a:r>
              <a:rPr lang="en-US" sz="1800" b="1" dirty="0"/>
              <a:t>	Chocolate	    Lilac</a:t>
            </a:r>
          </a:p>
          <a:p>
            <a:pPr>
              <a:buFontTx/>
              <a:buNone/>
            </a:pPr>
            <a:r>
              <a:rPr lang="en-US" sz="1800" b="1" dirty="0"/>
              <a:t>	Cinnamon	    Fawn</a:t>
            </a:r>
          </a:p>
        </p:txBody>
      </p:sp>
      <p:pic>
        <p:nvPicPr>
          <p:cNvPr id="4" name="Picture 3" descr="BeWichedWithKitens_6_sm.jpg"/>
          <p:cNvPicPr>
            <a:picLocks noChangeAspect="1"/>
          </p:cNvPicPr>
          <p:nvPr/>
        </p:nvPicPr>
        <p:blipFill>
          <a:blip r:embed="rId3" cstate="print"/>
          <a:stretch>
            <a:fillRect/>
          </a:stretch>
        </p:blipFill>
        <p:spPr>
          <a:xfrm>
            <a:off x="1143000" y="3352800"/>
            <a:ext cx="4800600" cy="3200400"/>
          </a:xfrm>
          <a:prstGeom prst="rect">
            <a:avLst/>
          </a:prstGeom>
        </p:spPr>
      </p:pic>
      <p:sp>
        <p:nvSpPr>
          <p:cNvPr id="5" name="TextBox 4"/>
          <p:cNvSpPr txBox="1"/>
          <p:nvPr/>
        </p:nvSpPr>
        <p:spPr>
          <a:xfrm>
            <a:off x="6324600" y="3962400"/>
            <a:ext cx="2057400" cy="923330"/>
          </a:xfrm>
          <a:prstGeom prst="rect">
            <a:avLst/>
          </a:prstGeom>
          <a:noFill/>
        </p:spPr>
        <p:txBody>
          <a:bodyPr wrap="square" rtlCol="0">
            <a:spAutoFit/>
          </a:bodyPr>
          <a:lstStyle/>
          <a:p>
            <a:r>
              <a:rPr lang="en-US" dirty="0"/>
              <a:t>Cinnamon Mom with Ruddy and Blue kittens</a:t>
            </a:r>
          </a:p>
        </p:txBody>
      </p:sp>
      <p:sp>
        <p:nvSpPr>
          <p:cNvPr id="6" name="Rectangle 3"/>
          <p:cNvSpPr txBox="1">
            <a:spLocks noChangeArrowheads="1"/>
          </p:cNvSpPr>
          <p:nvPr/>
        </p:nvSpPr>
        <p:spPr>
          <a:xfrm>
            <a:off x="4191000" y="1447800"/>
            <a:ext cx="4953000" cy="1600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b="1" i="0" u="sng" strike="noStrike" kern="1200" cap="none" spc="0" normalizeH="0" baseline="0" noProof="0" dirty="0">
                <a:ln>
                  <a:noFill/>
                </a:ln>
                <a:solidFill>
                  <a:schemeClr val="tx1"/>
                </a:solidFill>
                <a:effectLst/>
                <a:uLnTx/>
                <a:uFillTx/>
                <a:latin typeface="+mn-lt"/>
                <a:ea typeface="+mn-ea"/>
                <a:cs typeface="+mn-cs"/>
              </a:rPr>
              <a:t>Silver</a:t>
            </a:r>
            <a:r>
              <a:rPr kumimoji="0" lang="en-US" b="1" i="0" u="sng" strike="noStrike" kern="1200" cap="none" spc="0" normalizeH="0" noProof="0" dirty="0">
                <a:ln>
                  <a:noFill/>
                </a:ln>
                <a:solidFill>
                  <a:schemeClr val="tx1"/>
                </a:solidFill>
                <a:effectLst/>
                <a:uLnTx/>
                <a:uFillTx/>
                <a:latin typeface="+mn-lt"/>
                <a:ea typeface="+mn-ea"/>
                <a:cs typeface="+mn-cs"/>
              </a:rPr>
              <a:t> </a:t>
            </a:r>
            <a:r>
              <a:rPr kumimoji="0" lang="en-US" b="1" i="0" u="sng" strike="noStrike" kern="1200" cap="none" spc="0" normalizeH="0" baseline="0" noProof="0" dirty="0">
                <a:ln>
                  <a:noFill/>
                </a:ln>
                <a:solidFill>
                  <a:schemeClr val="tx1"/>
                </a:solidFill>
                <a:effectLst/>
                <a:uLnTx/>
                <a:uFillTx/>
                <a:latin typeface="+mn-lt"/>
                <a:ea typeface="+mn-ea"/>
                <a:cs typeface="+mn-cs"/>
              </a:rPr>
              <a:t>Full Colors</a:t>
            </a:r>
            <a:r>
              <a:rPr kumimoji="0" lang="en-US" b="1" i="0" strike="noStrike" kern="1200" cap="none" spc="0" normalizeH="0" noProof="0" dirty="0">
                <a:ln>
                  <a:noFill/>
                </a:ln>
                <a:solidFill>
                  <a:schemeClr val="tx1"/>
                </a:solidFill>
                <a:effectLst/>
                <a:uLnTx/>
                <a:uFillTx/>
                <a:latin typeface="+mn-lt"/>
                <a:ea typeface="+mn-ea"/>
                <a:cs typeface="+mn-cs"/>
              </a:rPr>
              <a:t>       </a:t>
            </a:r>
            <a:r>
              <a:rPr kumimoji="0" lang="en-US" b="1" i="0" u="sng" strike="noStrike" kern="1200" cap="none" spc="0" normalizeH="0" baseline="0" noProof="0" dirty="0">
                <a:ln>
                  <a:noFill/>
                </a:ln>
                <a:solidFill>
                  <a:schemeClr val="tx1"/>
                </a:solidFill>
                <a:effectLst/>
                <a:uLnTx/>
                <a:uFillTx/>
                <a:latin typeface="+mn-lt"/>
                <a:ea typeface="+mn-ea"/>
                <a:cs typeface="+mn-cs"/>
              </a:rPr>
              <a:t>Silver</a:t>
            </a:r>
            <a:r>
              <a:rPr kumimoji="0" lang="en-US" b="1" i="0" u="sng" strike="noStrike" kern="1200" cap="none" spc="0" normalizeH="0" noProof="0" dirty="0">
                <a:ln>
                  <a:noFill/>
                </a:ln>
                <a:solidFill>
                  <a:schemeClr val="tx1"/>
                </a:solidFill>
                <a:effectLst/>
                <a:uLnTx/>
                <a:uFillTx/>
                <a:latin typeface="+mn-lt"/>
                <a:ea typeface="+mn-ea"/>
                <a:cs typeface="+mn-cs"/>
              </a:rPr>
              <a:t> </a:t>
            </a:r>
            <a:r>
              <a:rPr kumimoji="0" lang="en-US" b="1" i="0" u="sng" strike="noStrike" kern="1200" cap="none" spc="0" normalizeH="0" baseline="0" noProof="0" dirty="0">
                <a:ln>
                  <a:noFill/>
                </a:ln>
                <a:solidFill>
                  <a:schemeClr val="tx1"/>
                </a:solidFill>
                <a:effectLst/>
                <a:uLnTx/>
                <a:uFillTx/>
                <a:latin typeface="+mn-lt"/>
                <a:ea typeface="+mn-ea"/>
                <a:cs typeface="+mn-cs"/>
              </a:rPr>
              <a:t>Dilute Colors</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mn-lt"/>
                <a:ea typeface="+mn-ea"/>
                <a:cs typeface="+mn-cs"/>
              </a:rPr>
              <a:t>	Black Silver	    	    Blue Silver</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mn-lt"/>
                <a:ea typeface="+mn-ea"/>
                <a:cs typeface="+mn-cs"/>
              </a:rPr>
              <a:t>	Chocolate Silver	    Lilac Silver</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mn-lt"/>
                <a:ea typeface="+mn-ea"/>
                <a:cs typeface="+mn-cs"/>
              </a:rPr>
              <a:t>	Cinnamon Silver	    Fawn Silver</a:t>
            </a:r>
          </a:p>
        </p:txBody>
      </p:sp>
      <p:sp>
        <p:nvSpPr>
          <p:cNvPr id="7" name="TextBox 6"/>
          <p:cNvSpPr txBox="1"/>
          <p:nvPr/>
        </p:nvSpPr>
        <p:spPr>
          <a:xfrm>
            <a:off x="990600" y="1066800"/>
            <a:ext cx="2743200" cy="369332"/>
          </a:xfrm>
          <a:prstGeom prst="rect">
            <a:avLst/>
          </a:prstGeom>
          <a:noFill/>
        </p:spPr>
        <p:txBody>
          <a:bodyPr wrap="square" rtlCol="0">
            <a:spAutoFit/>
          </a:bodyPr>
          <a:lstStyle/>
          <a:p>
            <a:r>
              <a:rPr lang="en-US" dirty="0"/>
              <a:t>Traditional Division</a:t>
            </a:r>
          </a:p>
        </p:txBody>
      </p:sp>
      <p:sp>
        <p:nvSpPr>
          <p:cNvPr id="8" name="TextBox 7"/>
          <p:cNvSpPr txBox="1"/>
          <p:nvPr/>
        </p:nvSpPr>
        <p:spPr>
          <a:xfrm>
            <a:off x="5486400" y="1066800"/>
            <a:ext cx="1752600" cy="369332"/>
          </a:xfrm>
          <a:prstGeom prst="rect">
            <a:avLst/>
          </a:prstGeom>
          <a:noFill/>
        </p:spPr>
        <p:txBody>
          <a:bodyPr wrap="square" rtlCol="0">
            <a:spAutoFit/>
          </a:bodyPr>
          <a:lstStyle/>
          <a:p>
            <a:r>
              <a:rPr lang="en-US" dirty="0"/>
              <a:t>Silver Division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l"/>
            <a:r>
              <a:rPr lang="en-US" u="sng" dirty="0"/>
              <a:t>Colors </a:t>
            </a:r>
            <a:r>
              <a:rPr lang="en-US" dirty="0"/>
              <a:t>- Ruddy</a:t>
            </a:r>
          </a:p>
        </p:txBody>
      </p:sp>
      <p:sp>
        <p:nvSpPr>
          <p:cNvPr id="27651" name="Rectangle 3"/>
          <p:cNvSpPr>
            <a:spLocks noGrp="1" noChangeArrowheads="1"/>
          </p:cNvSpPr>
          <p:nvPr>
            <p:ph type="body" sz="half" idx="1"/>
          </p:nvPr>
        </p:nvSpPr>
        <p:spPr/>
        <p:txBody>
          <a:bodyPr/>
          <a:lstStyle/>
          <a:p>
            <a:pPr>
              <a:lnSpc>
                <a:spcPct val="80000"/>
              </a:lnSpc>
            </a:pPr>
            <a:r>
              <a:rPr lang="en-US" sz="4000" dirty="0"/>
              <a:t>Ruddy </a:t>
            </a:r>
            <a:r>
              <a:rPr lang="en-US" dirty="0"/>
              <a:t>(traditional/usual)</a:t>
            </a:r>
          </a:p>
          <a:p>
            <a:pPr lvl="1">
              <a:lnSpc>
                <a:spcPct val="80000"/>
              </a:lnSpc>
            </a:pPr>
            <a:r>
              <a:rPr lang="en-US" sz="3200" dirty="0"/>
              <a:t>Rich brown with black ticking, apricot undercolor, brick red nose leather and black paw pads</a:t>
            </a:r>
          </a:p>
          <a:p>
            <a:pPr lvl="1">
              <a:lnSpc>
                <a:spcPct val="80000"/>
              </a:lnSpc>
              <a:buFontTx/>
              <a:buNone/>
            </a:pPr>
            <a:endParaRPr lang="en-US" sz="3200" dirty="0"/>
          </a:p>
          <a:p>
            <a:pPr lvl="1">
              <a:lnSpc>
                <a:spcPct val="80000"/>
              </a:lnSpc>
              <a:buFontTx/>
              <a:buNone/>
            </a:pPr>
            <a:endParaRPr lang="en-US" sz="1800" dirty="0"/>
          </a:p>
          <a:p>
            <a:pPr lvl="1">
              <a:lnSpc>
                <a:spcPct val="80000"/>
              </a:lnSpc>
              <a:buFontTx/>
              <a:buNone/>
            </a:pPr>
            <a:endParaRPr lang="en-US" sz="1800" dirty="0"/>
          </a:p>
        </p:txBody>
      </p:sp>
      <p:graphicFrame>
        <p:nvGraphicFramePr>
          <p:cNvPr id="27654" name="Object 6"/>
          <p:cNvGraphicFramePr>
            <a:graphicFrameLocks noGrp="1" noChangeAspect="1"/>
          </p:cNvGraphicFramePr>
          <p:nvPr>
            <p:ph sz="quarter" idx="2"/>
          </p:nvPr>
        </p:nvGraphicFramePr>
        <p:xfrm>
          <a:off x="5486400" y="1828800"/>
          <a:ext cx="2317750" cy="2185988"/>
        </p:xfrm>
        <a:graphic>
          <a:graphicData uri="http://schemas.openxmlformats.org/presentationml/2006/ole">
            <mc:AlternateContent xmlns:mc="http://schemas.openxmlformats.org/markup-compatibility/2006">
              <mc:Choice xmlns:v="urn:schemas-microsoft-com:vml" Requires="v">
                <p:oleObj spid="_x0000_s27931" name="Bitmap Image" r:id="rId4" imgW="2838846" imgH="2676899" progId="PBrush">
                  <p:embed/>
                </p:oleObj>
              </mc:Choice>
              <mc:Fallback>
                <p:oleObj name="Bitmap Image" r:id="rId4" imgW="2838846" imgH="2676899" progId="PBrush">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828800"/>
                        <a:ext cx="231775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6" name="Object 8"/>
          <p:cNvGraphicFramePr>
            <a:graphicFrameLocks noGrp="1" noChangeAspect="1"/>
          </p:cNvGraphicFramePr>
          <p:nvPr>
            <p:ph sz="quarter" idx="3"/>
          </p:nvPr>
        </p:nvGraphicFramePr>
        <p:xfrm>
          <a:off x="5595938" y="3938588"/>
          <a:ext cx="2143125" cy="2187575"/>
        </p:xfrm>
        <a:graphic>
          <a:graphicData uri="http://schemas.openxmlformats.org/presentationml/2006/ole">
            <mc:AlternateContent xmlns:mc="http://schemas.openxmlformats.org/markup-compatibility/2006">
              <mc:Choice xmlns:v="urn:schemas-microsoft-com:vml" Requires="v">
                <p:oleObj spid="_x0000_s27932" name="Bitmap Image" r:id="rId6" imgW="2800741" imgH="2857899" progId="PBrush">
                  <p:embed/>
                </p:oleObj>
              </mc:Choice>
              <mc:Fallback>
                <p:oleObj name="Bitmap Image" r:id="rId6" imgW="2800741" imgH="2857899" progId="PBrush">
                  <p:embed/>
                  <p:pic>
                    <p:nvPicPr>
                      <p:cNvPr id="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5938" y="3938588"/>
                        <a:ext cx="2143125"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l"/>
            <a:r>
              <a:rPr lang="en-US" u="sng" dirty="0"/>
              <a:t>Colors</a:t>
            </a:r>
          </a:p>
        </p:txBody>
      </p:sp>
      <p:sp>
        <p:nvSpPr>
          <p:cNvPr id="29699" name="Rectangle 3"/>
          <p:cNvSpPr>
            <a:spLocks noGrp="1" noChangeArrowheads="1"/>
          </p:cNvSpPr>
          <p:nvPr>
            <p:ph type="body" sz="half" idx="1"/>
          </p:nvPr>
        </p:nvSpPr>
        <p:spPr>
          <a:xfrm>
            <a:off x="457200" y="1447800"/>
            <a:ext cx="4495800" cy="4678363"/>
          </a:xfrm>
        </p:spPr>
        <p:txBody>
          <a:bodyPr>
            <a:normAutofit fontScale="92500"/>
          </a:bodyPr>
          <a:lstStyle/>
          <a:p>
            <a:r>
              <a:rPr lang="en-US" sz="4000" dirty="0"/>
              <a:t>Cinnamon</a:t>
            </a:r>
            <a:r>
              <a:rPr lang="en-US" sz="3600" dirty="0"/>
              <a:t> (previously sorrel/red but not sex-linked)</a:t>
            </a:r>
          </a:p>
          <a:p>
            <a:pPr lvl="1"/>
            <a:r>
              <a:rPr lang="en-US" sz="3600" dirty="0"/>
              <a:t>Coppery red with chocolate ticking, pink nose leather and pink paw pads.</a:t>
            </a:r>
          </a:p>
          <a:p>
            <a:pPr lvl="1"/>
            <a:endParaRPr lang="en-US" sz="3600" dirty="0"/>
          </a:p>
          <a:p>
            <a:pPr lvl="1"/>
            <a:endParaRPr lang="en-US" sz="3600" dirty="0"/>
          </a:p>
        </p:txBody>
      </p:sp>
      <p:graphicFrame>
        <p:nvGraphicFramePr>
          <p:cNvPr id="29702" name="Object 6"/>
          <p:cNvGraphicFramePr>
            <a:graphicFrameLocks noGrp="1" noChangeAspect="1"/>
          </p:cNvGraphicFramePr>
          <p:nvPr>
            <p:ph sz="half" idx="2"/>
          </p:nvPr>
        </p:nvGraphicFramePr>
        <p:xfrm>
          <a:off x="5372100" y="2316163"/>
          <a:ext cx="2590800" cy="3095625"/>
        </p:xfrm>
        <a:graphic>
          <a:graphicData uri="http://schemas.openxmlformats.org/presentationml/2006/ole">
            <mc:AlternateContent xmlns:mc="http://schemas.openxmlformats.org/markup-compatibility/2006">
              <mc:Choice xmlns:v="urn:schemas-microsoft-com:vml" Requires="v">
                <p:oleObj spid="_x0000_s29840" name="Bitmap Image" r:id="rId4" imgW="2591162" imgH="3095238" progId="PBrush">
                  <p:embed/>
                </p:oleObj>
              </mc:Choice>
              <mc:Fallback>
                <p:oleObj name="Bitmap Image" r:id="rId4" imgW="2591162" imgH="3095238" progId="PBrush">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2100" y="2316163"/>
                        <a:ext cx="2590800"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l"/>
            <a:r>
              <a:rPr lang="en-US" u="sng" dirty="0"/>
              <a:t>Colors</a:t>
            </a:r>
          </a:p>
        </p:txBody>
      </p:sp>
      <p:sp>
        <p:nvSpPr>
          <p:cNvPr id="31747" name="Rectangle 3"/>
          <p:cNvSpPr>
            <a:spLocks noGrp="1" noChangeArrowheads="1"/>
          </p:cNvSpPr>
          <p:nvPr>
            <p:ph type="body" sz="half" idx="1"/>
          </p:nvPr>
        </p:nvSpPr>
        <p:spPr/>
        <p:txBody>
          <a:bodyPr>
            <a:normAutofit lnSpcReduction="10000"/>
          </a:bodyPr>
          <a:lstStyle/>
          <a:p>
            <a:r>
              <a:rPr lang="en-US" sz="4000" dirty="0"/>
              <a:t>Blue</a:t>
            </a:r>
            <a:r>
              <a:rPr lang="en-US" sz="3600" dirty="0"/>
              <a:t>  </a:t>
            </a:r>
          </a:p>
          <a:p>
            <a:pPr lvl="1"/>
            <a:r>
              <a:rPr lang="en-US" sz="3600" dirty="0"/>
              <a:t>Warm blue-grey with steel blue ticking</a:t>
            </a:r>
          </a:p>
          <a:p>
            <a:pPr lvl="1"/>
            <a:r>
              <a:rPr lang="en-US" sz="3600" dirty="0"/>
              <a:t>Dark pink nose leather </a:t>
            </a:r>
          </a:p>
          <a:p>
            <a:pPr lvl="1"/>
            <a:r>
              <a:rPr lang="en-US" sz="3600" dirty="0"/>
              <a:t>Mauve pink paw pads</a:t>
            </a:r>
          </a:p>
          <a:p>
            <a:pPr lvl="1"/>
            <a:endParaRPr lang="en-US" sz="3600" dirty="0"/>
          </a:p>
          <a:p>
            <a:pPr lvl="1">
              <a:buFontTx/>
              <a:buNone/>
            </a:pPr>
            <a:endParaRPr lang="en-US" sz="3600" dirty="0"/>
          </a:p>
        </p:txBody>
      </p:sp>
      <p:graphicFrame>
        <p:nvGraphicFramePr>
          <p:cNvPr id="31748" name="Object 4"/>
          <p:cNvGraphicFramePr>
            <a:graphicFrameLocks noGrp="1" noChangeAspect="1"/>
          </p:cNvGraphicFramePr>
          <p:nvPr>
            <p:ph sz="half" idx="2"/>
          </p:nvPr>
        </p:nvGraphicFramePr>
        <p:xfrm>
          <a:off x="4495800" y="1828800"/>
          <a:ext cx="4325938" cy="4570413"/>
        </p:xfrm>
        <a:graphic>
          <a:graphicData uri="http://schemas.openxmlformats.org/presentationml/2006/ole">
            <mc:AlternateContent xmlns:mc="http://schemas.openxmlformats.org/markup-compatibility/2006">
              <mc:Choice xmlns:v="urn:schemas-microsoft-com:vml" Requires="v">
                <p:oleObj spid="_x0000_s31886" name="Bitmap Image" r:id="rId4" imgW="2352381" imgH="2486372" progId="PBrush">
                  <p:embed/>
                </p:oleObj>
              </mc:Choice>
              <mc:Fallback>
                <p:oleObj name="Bitmap Image" r:id="rId4" imgW="2352381" imgH="2486372" progId="PBrush">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828800"/>
                        <a:ext cx="4325938" cy="457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algn="l"/>
            <a:r>
              <a:rPr lang="en-US" u="sng" dirty="0"/>
              <a:t>Colors </a:t>
            </a:r>
            <a:r>
              <a:rPr lang="en-US" dirty="0"/>
              <a:t>- Blue</a:t>
            </a:r>
          </a:p>
        </p:txBody>
      </p:sp>
      <p:pic>
        <p:nvPicPr>
          <p:cNvPr id="122890" name="Picture 10"/>
          <p:cNvPicPr>
            <a:picLocks noChangeAspect="1" noChangeArrowheads="1"/>
          </p:cNvPicPr>
          <p:nvPr/>
        </p:nvPicPr>
        <p:blipFill>
          <a:blip r:embed="rId3" cstate="print"/>
          <a:srcRect/>
          <a:stretch>
            <a:fillRect/>
          </a:stretch>
        </p:blipFill>
        <p:spPr bwMode="auto">
          <a:xfrm>
            <a:off x="1752600" y="2057400"/>
            <a:ext cx="4267200" cy="2943225"/>
          </a:xfrm>
          <a:prstGeom prst="rect">
            <a:avLst/>
          </a:prstGeom>
          <a:noFill/>
          <a:ln w="9525">
            <a:noFill/>
            <a:miter lim="800000"/>
            <a:headEnd/>
            <a:tailEnd/>
          </a:ln>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l"/>
            <a:r>
              <a:rPr lang="en-US" u="sng" dirty="0"/>
              <a:t>Colors </a:t>
            </a:r>
            <a:r>
              <a:rPr lang="en-US" dirty="0"/>
              <a:t>- Fawn</a:t>
            </a:r>
          </a:p>
        </p:txBody>
      </p:sp>
      <p:sp>
        <p:nvSpPr>
          <p:cNvPr id="33795" name="Rectangle 3"/>
          <p:cNvSpPr>
            <a:spLocks noGrp="1" noChangeArrowheads="1"/>
          </p:cNvSpPr>
          <p:nvPr>
            <p:ph type="body" sz="half" idx="1"/>
          </p:nvPr>
        </p:nvSpPr>
        <p:spPr>
          <a:xfrm>
            <a:off x="457200" y="1295400"/>
            <a:ext cx="7162800" cy="1676400"/>
          </a:xfrm>
        </p:spPr>
        <p:txBody>
          <a:bodyPr/>
          <a:lstStyle/>
          <a:p>
            <a:pPr lvl="1"/>
            <a:r>
              <a:rPr lang="en-US" dirty="0"/>
              <a:t>Warm rose beige w/ pale cocoa ticking</a:t>
            </a:r>
          </a:p>
          <a:p>
            <a:pPr lvl="1"/>
            <a:r>
              <a:rPr lang="en-US" dirty="0"/>
              <a:t>Pinkish salmon nose leather</a:t>
            </a:r>
          </a:p>
          <a:p>
            <a:pPr lvl="1"/>
            <a:r>
              <a:rPr lang="en-US" dirty="0"/>
              <a:t>Pink paw pads</a:t>
            </a:r>
          </a:p>
          <a:p>
            <a:pPr lvl="1"/>
            <a:endParaRPr lang="en-US" dirty="0"/>
          </a:p>
          <a:p>
            <a:pPr lvl="1">
              <a:buFontTx/>
              <a:buNone/>
            </a:pPr>
            <a:endParaRPr lang="en-US" dirty="0"/>
          </a:p>
        </p:txBody>
      </p:sp>
      <p:graphicFrame>
        <p:nvGraphicFramePr>
          <p:cNvPr id="33796" name="Object 4"/>
          <p:cNvGraphicFramePr>
            <a:graphicFrameLocks noGrp="1" noChangeAspect="1"/>
          </p:cNvGraphicFramePr>
          <p:nvPr>
            <p:ph sz="quarter" idx="2"/>
          </p:nvPr>
        </p:nvGraphicFramePr>
        <p:xfrm>
          <a:off x="2514600" y="3505200"/>
          <a:ext cx="4875213" cy="3198813"/>
        </p:xfrm>
        <a:graphic>
          <a:graphicData uri="http://schemas.openxmlformats.org/presentationml/2006/ole">
            <mc:AlternateContent xmlns:mc="http://schemas.openxmlformats.org/markup-compatibility/2006">
              <mc:Choice xmlns:v="urn:schemas-microsoft-com:vml" Requires="v">
                <p:oleObj spid="_x0000_s33934" name="Bitmap Image" r:id="rId4" imgW="3600000" imgH="2362530" progId="PBrush">
                  <p:embed/>
                </p:oleObj>
              </mc:Choice>
              <mc:Fallback>
                <p:oleObj name="Bitmap Image" r:id="rId4" imgW="3600000" imgH="2362530" progId="PBrush">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505200"/>
                        <a:ext cx="4875213" cy="319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l"/>
            <a:r>
              <a:rPr lang="en-US" u="sng" dirty="0"/>
              <a:t>Colors</a:t>
            </a:r>
          </a:p>
        </p:txBody>
      </p:sp>
      <p:sp>
        <p:nvSpPr>
          <p:cNvPr id="35843" name="Rectangle 3"/>
          <p:cNvSpPr>
            <a:spLocks noGrp="1" noChangeArrowheads="1"/>
          </p:cNvSpPr>
          <p:nvPr>
            <p:ph type="body" sz="half" idx="1"/>
          </p:nvPr>
        </p:nvSpPr>
        <p:spPr>
          <a:xfrm>
            <a:off x="457200" y="1371600"/>
            <a:ext cx="7391400" cy="4525963"/>
          </a:xfrm>
        </p:spPr>
        <p:txBody>
          <a:bodyPr>
            <a:normAutofit fontScale="92500" lnSpcReduction="10000"/>
          </a:bodyPr>
          <a:lstStyle/>
          <a:p>
            <a:r>
              <a:rPr lang="en-US" sz="4000" dirty="0"/>
              <a:t>Silver</a:t>
            </a:r>
          </a:p>
          <a:p>
            <a:pPr lvl="1"/>
            <a:r>
              <a:rPr lang="en-US" sz="3600" dirty="0"/>
              <a:t>Not a new color</a:t>
            </a:r>
          </a:p>
          <a:p>
            <a:pPr lvl="1"/>
            <a:r>
              <a:rPr lang="en-US" sz="3600" dirty="0"/>
              <a:t>Seen back in the 1900s</a:t>
            </a:r>
          </a:p>
          <a:p>
            <a:pPr lvl="1"/>
            <a:r>
              <a:rPr lang="en-US" sz="3600" dirty="0"/>
              <a:t>Icy white closest to the skin followed by ticking of the appropriate eumelanistic color.</a:t>
            </a:r>
          </a:p>
          <a:p>
            <a:pPr lvl="1"/>
            <a:r>
              <a:rPr lang="en-US" sz="3600" u="sng" dirty="0"/>
              <a:t>Lack</a:t>
            </a:r>
            <a:r>
              <a:rPr lang="en-US" sz="3600" dirty="0"/>
              <a:t> of </a:t>
            </a:r>
            <a:r>
              <a:rPr lang="en-US" sz="3600" dirty="0" err="1"/>
              <a:t>rufousing</a:t>
            </a:r>
            <a:r>
              <a:rPr lang="en-US" sz="3600" dirty="0"/>
              <a:t> is more desirable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algn="l"/>
            <a:r>
              <a:rPr lang="en-US" u="sng"/>
              <a:t>Breed Standard</a:t>
            </a:r>
            <a:r>
              <a:rPr lang="en-US" sz="3600"/>
              <a:t> </a:t>
            </a:r>
            <a:endParaRPr lang="en-US" sz="2400"/>
          </a:p>
        </p:txBody>
      </p:sp>
      <p:sp>
        <p:nvSpPr>
          <p:cNvPr id="76803" name="Rectangle 3"/>
          <p:cNvSpPr>
            <a:spLocks noGrp="1" noChangeArrowheads="1"/>
          </p:cNvSpPr>
          <p:nvPr>
            <p:ph idx="1"/>
          </p:nvPr>
        </p:nvSpPr>
        <p:spPr/>
        <p:txBody>
          <a:bodyPr/>
          <a:lstStyle/>
          <a:p>
            <a:pPr>
              <a:lnSpc>
                <a:spcPct val="90000"/>
              </a:lnSpc>
            </a:pPr>
            <a:r>
              <a:rPr lang="en-US" b="1"/>
              <a:t>Color</a:t>
            </a:r>
          </a:p>
          <a:p>
            <a:pPr lvl="1">
              <a:lnSpc>
                <a:spcPct val="90000"/>
              </a:lnSpc>
            </a:pPr>
            <a:r>
              <a:rPr lang="en-US"/>
              <a:t>Silver Division</a:t>
            </a:r>
          </a:p>
          <a:p>
            <a:pPr lvl="2">
              <a:lnSpc>
                <a:spcPct val="90000"/>
              </a:lnSpc>
            </a:pPr>
            <a:r>
              <a:rPr lang="en-US" sz="2800"/>
              <a:t>Icy white coat color closest to the skin accompanied by eumelanistic color ticking</a:t>
            </a:r>
          </a:p>
          <a:p>
            <a:pPr lvl="2">
              <a:lnSpc>
                <a:spcPct val="90000"/>
              </a:lnSpc>
            </a:pPr>
            <a:r>
              <a:rPr lang="en-US" sz="2800"/>
              <a:t>Minor patches of rufousing are not considered a fault if the overall impression is that of a silver cat</a:t>
            </a:r>
          </a:p>
          <a:p>
            <a:pPr lvl="2">
              <a:lnSpc>
                <a:spcPct val="90000"/>
              </a:lnSpc>
            </a:pPr>
            <a:r>
              <a:rPr lang="en-US" sz="2800"/>
              <a:t>Some rufousing may be seen along the spine &amp; in areas of ticking – lack of rufousing is preferred</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9" name="Rectangle 11"/>
          <p:cNvSpPr>
            <a:spLocks noGrp="1" noChangeArrowheads="1"/>
          </p:cNvSpPr>
          <p:nvPr>
            <p:ph type="title"/>
          </p:nvPr>
        </p:nvSpPr>
        <p:spPr>
          <a:xfrm>
            <a:off x="457200" y="274638"/>
            <a:ext cx="8229600" cy="1096962"/>
          </a:xfrm>
        </p:spPr>
        <p:txBody>
          <a:bodyPr>
            <a:normAutofit fontScale="90000"/>
          </a:bodyPr>
          <a:lstStyle/>
          <a:p>
            <a:pPr algn="l"/>
            <a:r>
              <a:rPr lang="en-US" sz="4000" u="sng"/>
              <a:t>Colors </a:t>
            </a:r>
            <a:r>
              <a:rPr lang="en-US" sz="4000"/>
              <a:t>– Black Silver  </a:t>
            </a:r>
            <a:br>
              <a:rPr lang="en-US" sz="4000"/>
            </a:br>
            <a:endParaRPr lang="en-US" sz="4000"/>
          </a:p>
        </p:txBody>
      </p:sp>
      <p:graphicFrame>
        <p:nvGraphicFramePr>
          <p:cNvPr id="201742" name="Object 14"/>
          <p:cNvGraphicFramePr>
            <a:graphicFrameLocks noGrp="1" noChangeAspect="1"/>
          </p:cNvGraphicFramePr>
          <p:nvPr>
            <p:ph sz="quarter" idx="2"/>
          </p:nvPr>
        </p:nvGraphicFramePr>
        <p:xfrm>
          <a:off x="6324600" y="1371600"/>
          <a:ext cx="2078038" cy="2590800"/>
        </p:xfrm>
        <a:graphic>
          <a:graphicData uri="http://schemas.openxmlformats.org/presentationml/2006/ole">
            <mc:AlternateContent xmlns:mc="http://schemas.openxmlformats.org/markup-compatibility/2006">
              <mc:Choice xmlns:v="urn:schemas-microsoft-com:vml" Requires="v">
                <p:oleObj spid="_x0000_s201880" name="Bitmap Image" r:id="rId4" imgW="2666667" imgH="3323810" progId="PBrush">
                  <p:embed/>
                </p:oleObj>
              </mc:Choice>
              <mc:Fallback>
                <p:oleObj name="Bitmap Image" r:id="rId4" imgW="2666667" imgH="3323810" progId="PBrush">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371600"/>
                        <a:ext cx="2078038"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1743" name="Picture 15"/>
          <p:cNvPicPr>
            <a:picLocks noGrp="1" noChangeAspect="1" noChangeArrowheads="1"/>
          </p:cNvPicPr>
          <p:nvPr>
            <p:ph sz="quarter" idx="3"/>
          </p:nvPr>
        </p:nvPicPr>
        <p:blipFill>
          <a:blip r:embed="rId6" cstate="print"/>
          <a:srcRect/>
          <a:stretch>
            <a:fillRect/>
          </a:stretch>
        </p:blipFill>
        <p:spPr>
          <a:xfrm>
            <a:off x="1447800" y="2286000"/>
            <a:ext cx="3481388" cy="2897188"/>
          </a:xfrm>
          <a:noFill/>
          <a:ln/>
        </p:spPr>
      </p:pic>
    </p:spTree>
  </p:cSld>
  <p:clrMapOvr>
    <a:masterClrMapping/>
  </p:clrMapOvr>
</p:sld>
</file>

<file path=ppt/theme/theme1.xml><?xml version="1.0" encoding="utf-8"?>
<a:theme xmlns:a="http://schemas.openxmlformats.org/drawingml/2006/main" name="Office Clas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Curtain Call</Template>
  <TotalTime>2637</TotalTime>
  <Words>4668</Words>
  <Application>Microsoft Office PowerPoint</Application>
  <PresentationFormat>On-screen Show (4:3)</PresentationFormat>
  <Paragraphs>630</Paragraphs>
  <Slides>106</Slides>
  <Notes>68</Notes>
  <HiddenSlides>1</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106</vt:i4>
      </vt:variant>
    </vt:vector>
  </HeadingPairs>
  <TitlesOfParts>
    <vt:vector size="116" baseType="lpstr">
      <vt:lpstr>Arial</vt:lpstr>
      <vt:lpstr>Catriel</vt:lpstr>
      <vt:lpstr>Garamond</vt:lpstr>
      <vt:lpstr>High Tower Text</vt:lpstr>
      <vt:lpstr>Lucida Sans</vt:lpstr>
      <vt:lpstr>Papyrus</vt:lpstr>
      <vt:lpstr>Times New Roman</vt:lpstr>
      <vt:lpstr>Wingdings</vt:lpstr>
      <vt:lpstr>Office Classic</vt:lpstr>
      <vt:lpstr>Bitmap Image</vt:lpstr>
      <vt:lpstr>PowerPoint Presentation</vt:lpstr>
      <vt:lpstr> HISTORY OF THE ABYSSINIAN</vt:lpstr>
      <vt:lpstr>     Cat Mummies British Museum</vt:lpstr>
      <vt:lpstr>Mystery of the Abyssinian Cat</vt:lpstr>
      <vt:lpstr>The Grayer-Anderson Cat              British Museum</vt:lpstr>
      <vt:lpstr>Considered to be the oldest breed of the cat family</vt:lpstr>
      <vt:lpstr>  There are those who are of the belief that the idea of the Abyssinian being a direct descendant of the sacred cat of Ancient Egypt is only a romantic tale.  </vt:lpstr>
      <vt:lpstr>Journey from Abyssinia to Egypt </vt:lpstr>
      <vt:lpstr>            Zula</vt:lpstr>
      <vt:lpstr>            Patrie:  Leiden Zoological Museum </vt:lpstr>
      <vt:lpstr>                  Bunny Cat</vt:lpstr>
      <vt:lpstr>Zula, the Abyssinain wins 3rd prize                           Crystal Palace, UK</vt:lpstr>
      <vt:lpstr>Sedgemere Bottle &amp; Sedgemere Peaty Owned/Bred By Sam Woodiwiss</vt:lpstr>
      <vt:lpstr>Largest Abyssinian Catteries in England</vt:lpstr>
      <vt:lpstr>Aluminium II</vt:lpstr>
      <vt:lpstr>Ras Dashan:   Son of                            Aluminium II &amp; Linga     </vt:lpstr>
      <vt:lpstr>Woodrooffe Ena of Newton</vt:lpstr>
      <vt:lpstr>Ras Seyum </vt:lpstr>
      <vt:lpstr>                                                                                                       Ras Seyum</vt:lpstr>
      <vt:lpstr>Original Abyssinian Cat Club of Great Britian </vt:lpstr>
      <vt:lpstr>PowerPoint Presentation</vt:lpstr>
      <vt:lpstr>First Abyssinians to be Shown in the USA</vt:lpstr>
      <vt:lpstr>Abyssinians in the USA</vt:lpstr>
      <vt:lpstr>Abyssinians in TICA</vt:lpstr>
      <vt:lpstr>Abyssinian Colour Standards</vt:lpstr>
      <vt:lpstr>Ruddy ( Usual) &amp; Red (Cinnamon) </vt:lpstr>
      <vt:lpstr>Blue</vt:lpstr>
      <vt:lpstr>Fawn</vt:lpstr>
      <vt:lpstr>Silver Abyssinians -1900’s</vt:lpstr>
      <vt:lpstr>Silvers </vt:lpstr>
      <vt:lpstr>Chocolate &amp; Lilacs</vt:lpstr>
      <vt:lpstr>Chocolate &amp; Lilac</vt:lpstr>
      <vt:lpstr>            Abyssinian Today</vt:lpstr>
      <vt:lpstr>Famous Abyssinians</vt:lpstr>
      <vt:lpstr>PowerPoint Presentation</vt:lpstr>
      <vt:lpstr>Interpretation of TICA Abyssinian Standard General Description</vt:lpstr>
      <vt:lpstr>Appearance of Abyssinians of Today  Educational Viewpoint  PART I</vt:lpstr>
      <vt:lpstr>Appearance of Abyssinians of Today  Educational Viewpoint,  PART II</vt:lpstr>
      <vt:lpstr>The Abyssinian Breed</vt:lpstr>
      <vt:lpstr>General Description</vt:lpstr>
      <vt:lpstr>Breed Standard</vt:lpstr>
      <vt:lpstr>Point Breakdown in the Standard</vt:lpstr>
      <vt:lpstr>Breed Standard</vt:lpstr>
      <vt:lpstr>Breed Standard </vt:lpstr>
      <vt:lpstr>Head Shape</vt:lpstr>
      <vt:lpstr>PowerPoint Presentation</vt:lpstr>
      <vt:lpstr>Shape</vt:lpstr>
      <vt:lpstr>Good Chin</vt:lpstr>
      <vt:lpstr>The Chin - viewed from the front</vt:lpstr>
      <vt:lpstr>Breed Standard </vt:lpstr>
      <vt:lpstr>Ears</vt:lpstr>
      <vt:lpstr>EARS</vt:lpstr>
      <vt:lpstr>Ears</vt:lpstr>
      <vt:lpstr>Ears are only 5 points on the Aby Standard, and yet they are an important part of the look.   The ear must have a wide base and be cupped.  The ear in profile should be tipped slightly forward - “as though listening.”   The ear set viewed head on is not described in the Aby standard.  This is something that the breeders need to agree on and add to the standard.  However, in keeping with the modified wedge, I like the outside edge of the ear to follow the wedge and neither be too high (above the line of the wedge) nor too low (below the line of the wedge.)</vt:lpstr>
      <vt:lpstr>PowerPoint Presentation</vt:lpstr>
      <vt:lpstr>Ears “set as though listening…”</vt:lpstr>
      <vt:lpstr>Aby ears seem to grow smaller as the kitten grows into adulthood.</vt:lpstr>
      <vt:lpstr>Breed Standard</vt:lpstr>
      <vt:lpstr>Eyes</vt:lpstr>
      <vt:lpstr>Aby Eyes:  ALMOND not Round  </vt:lpstr>
      <vt:lpstr>Eyes</vt:lpstr>
      <vt:lpstr>Eye Color:    Eye color to be “gold, copper, green or hazel.”  Green eyes are seen in both the rufused and non-rufused/Silver Abys.  </vt:lpstr>
      <vt:lpstr>Breed Standard </vt:lpstr>
      <vt:lpstr>The Muzzle:</vt:lpstr>
      <vt:lpstr>Muzzle</vt:lpstr>
      <vt:lpstr>Breed Standard </vt:lpstr>
      <vt:lpstr>The Aby profile:</vt:lpstr>
      <vt:lpstr>PowerPoint Presentation</vt:lpstr>
      <vt:lpstr>Breed Standard</vt:lpstr>
      <vt:lpstr>Breed Standard </vt:lpstr>
      <vt:lpstr>Torso:     It’s Hip to be square…</vt:lpstr>
      <vt:lpstr>Legs, Feet and Boning</vt:lpstr>
      <vt:lpstr>The Tail</vt:lpstr>
      <vt:lpstr>Torso</vt:lpstr>
      <vt:lpstr>Torso</vt:lpstr>
      <vt:lpstr>Breed Standard </vt:lpstr>
      <vt:lpstr>Breed Standard </vt:lpstr>
      <vt:lpstr>Breed Standard</vt:lpstr>
      <vt:lpstr>Breed Standard</vt:lpstr>
      <vt:lpstr>Breed Standard  </vt:lpstr>
      <vt:lpstr>Breed Standard </vt:lpstr>
      <vt:lpstr>Breed Standard </vt:lpstr>
      <vt:lpstr>Breed Standard</vt:lpstr>
      <vt:lpstr>Championship Divisions-Colors</vt:lpstr>
      <vt:lpstr> </vt:lpstr>
      <vt:lpstr>Penalize:</vt:lpstr>
      <vt:lpstr>Ruddy kitten demonstrating coat/color issues </vt:lpstr>
      <vt:lpstr>“Mouse” or grey down undercoat is found next to the skin and most often found on the neck, elbows and outside rear legs.  </vt:lpstr>
      <vt:lpstr>Broken necklace</vt:lpstr>
      <vt:lpstr>Withhold All Awards - Disqualify</vt:lpstr>
      <vt:lpstr>Colors</vt:lpstr>
      <vt:lpstr>Colors - Ruddy</vt:lpstr>
      <vt:lpstr>Colors</vt:lpstr>
      <vt:lpstr>Colors</vt:lpstr>
      <vt:lpstr>Colors - Blue</vt:lpstr>
      <vt:lpstr>Colors - Fawn</vt:lpstr>
      <vt:lpstr>Colors</vt:lpstr>
      <vt:lpstr>Breed Standard </vt:lpstr>
      <vt:lpstr>Colors – Black Silver   </vt:lpstr>
      <vt:lpstr>Colors – Cinnamon Silver</vt:lpstr>
      <vt:lpstr>Penalties</vt:lpstr>
      <vt:lpstr>Penalties</vt:lpstr>
      <vt:lpstr>Penalties</vt:lpstr>
      <vt:lpstr>Withholds</vt:lpstr>
      <vt:lpstr>Judging Techniques</vt:lpstr>
      <vt:lpstr>            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Abyssinian Breed Group</dc:title>
  <dc:creator>Brenda Russo</dc:creator>
  <cp:lastModifiedBy>Brenda Russo</cp:lastModifiedBy>
  <cp:revision>303</cp:revision>
  <dcterms:created xsi:type="dcterms:W3CDTF">2007-06-20T21:52:52Z</dcterms:created>
  <dcterms:modified xsi:type="dcterms:W3CDTF">2017-02-09T22:33:24Z</dcterms:modified>
</cp:coreProperties>
</file>